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65" r:id="rId3"/>
    <p:sldId id="276" r:id="rId4"/>
    <p:sldId id="295" r:id="rId5"/>
    <p:sldId id="294" r:id="rId6"/>
    <p:sldId id="292" r:id="rId7"/>
    <p:sldId id="288" r:id="rId8"/>
    <p:sldId id="297" r:id="rId9"/>
    <p:sldId id="289" r:id="rId10"/>
    <p:sldId id="290" r:id="rId11"/>
    <p:sldId id="293" r:id="rId12"/>
    <p:sldId id="296" r:id="rId13"/>
    <p:sldId id="299" r:id="rId14"/>
    <p:sldId id="291" r:id="rId15"/>
    <p:sldId id="301" r:id="rId16"/>
    <p:sldId id="302" r:id="rId17"/>
    <p:sldId id="307" r:id="rId18"/>
    <p:sldId id="304" r:id="rId19"/>
    <p:sldId id="305" r:id="rId20"/>
    <p:sldId id="308" r:id="rId21"/>
    <p:sldId id="309" r:id="rId22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1" autoAdjust="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h-T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h-TH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4D993B-E827-41C2-9548-FF8903386AF2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6341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D993B-E827-41C2-9548-FF8903386AF2}" type="slidenum">
              <a:rPr lang="en-US" smtClean="0"/>
              <a:pPr/>
              <a:t>2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D993B-E827-41C2-9548-FF8903386AF2}" type="slidenum">
              <a:rPr lang="en-US" smtClean="0"/>
              <a:pPr/>
              <a:t>15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41B3A-F892-4002-9DEE-607BFC4AF1DB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05BF5-963B-4AB5-96C6-5350785E2CE6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67E00-E850-4E28-83A5-EC58E6E1745B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52400" y="6477000"/>
            <a:ext cx="11352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cs typeface="Arial" panose="020B0604020202020204" pitchFamily="34" charset="0"/>
              </a:rPr>
              <a:t>Copyrights apply</a:t>
            </a:r>
            <a:endParaRPr lang="en-US" sz="1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18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FF9E8-A947-49CF-8F5E-A2043EA17F46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5677C-6427-46CC-8904-EE4E802A6BB1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6805D-9788-4528-9895-F0D33DB7EEAF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E6676-A0B0-4C82-AF1C-B7C252697072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91446-6DF5-4461-B5FE-87075064E935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AA2C0-6D84-4598-8B06-A4A5B2206D60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7F8E6-5A98-4D81-BBB2-D6112FF728B4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BDA4E-95BB-4653-A901-C1893A80AE69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7D6D001-CDC9-4BAC-8391-DF44DB1F3210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BB0B0-7D0B-4081-AF17-E1518D1D8242}" type="datetime1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4/15/2019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t>Copyrights apply</a:t>
            </a: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F6622-C519-4C69-9716-EA6F1F6EF4F6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86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ชื่อเรื่อง 1"/>
          <p:cNvSpPr>
            <a:spLocks noGrp="1"/>
          </p:cNvSpPr>
          <p:nvPr>
            <p:ph type="ctrTitle"/>
          </p:nvPr>
        </p:nvSpPr>
        <p:spPr>
          <a:xfrm>
            <a:off x="539552" y="1670943"/>
            <a:ext cx="8208912" cy="1470025"/>
          </a:xfrm>
        </p:spPr>
        <p:txBody>
          <a:bodyPr/>
          <a:lstStyle/>
          <a:p>
            <a:r>
              <a:rPr lang="en-US" sz="4000" b="1" dirty="0" smtClean="0"/>
              <a:t>Congestive Heart </a:t>
            </a:r>
            <a:r>
              <a:rPr lang="en-US" sz="4000" b="1" dirty="0"/>
              <a:t>F</a:t>
            </a:r>
            <a:r>
              <a:rPr lang="en-US" sz="4000" b="1" dirty="0" smtClean="0"/>
              <a:t>ailure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dirty="0" smtClean="0"/>
              <a:t>A basic science to clinical practice</a:t>
            </a:r>
            <a:endParaRPr lang="th-TH" sz="3600" b="1" dirty="0" smtClean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852558" y="4293171"/>
            <a:ext cx="7632848" cy="158410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err="1" smtClean="0">
                <a:solidFill>
                  <a:schemeClr val="tx1"/>
                </a:solidFill>
              </a:rPr>
              <a:t>Yuttapong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Wongswadiwat</a:t>
            </a:r>
            <a:r>
              <a:rPr lang="en-US" sz="2000" b="1" dirty="0" smtClean="0">
                <a:solidFill>
                  <a:schemeClr val="tx1"/>
                </a:solidFill>
              </a:rPr>
              <a:t>, M.D.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Assistant professor, Division of Pediatric Cardiology, Department of Pediatrics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Faculty of Medicine, </a:t>
            </a:r>
            <a:r>
              <a:rPr lang="en-US" sz="1600" dirty="0" err="1" smtClean="0">
                <a:solidFill>
                  <a:schemeClr val="tx1"/>
                </a:solidFill>
              </a:rPr>
              <a:t>Khon</a:t>
            </a:r>
            <a:r>
              <a:rPr lang="en-US" sz="1600" dirty="0" smtClean="0">
                <a:solidFill>
                  <a:schemeClr val="tx1"/>
                </a:solidFill>
              </a:rPr>
              <a:t> Kean University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08138" y="337620"/>
            <a:ext cx="658415" cy="117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age result for ตราคณะแพทยศาสตร์ มหาวิทยาลัยขอนแก่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7620"/>
            <a:ext cx="1152128" cy="114716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99592" y="5437673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Lao </a:t>
            </a:r>
            <a:r>
              <a:rPr lang="en-US" sz="2000" dirty="0" err="1" smtClean="0"/>
              <a:t>Paediatric</a:t>
            </a:r>
            <a:r>
              <a:rPr lang="en-US" sz="2000" dirty="0" smtClean="0"/>
              <a:t> CME conference 2019</a:t>
            </a:r>
          </a:p>
          <a:p>
            <a:pPr algn="ctr"/>
            <a:r>
              <a:rPr lang="en-US" sz="2000" dirty="0" smtClean="0"/>
              <a:t>Vientiane Capital, Lao PDR</a:t>
            </a:r>
          </a:p>
          <a:p>
            <a:pPr algn="ctr"/>
            <a:r>
              <a:rPr lang="en-US" sz="2000" dirty="0" smtClean="0"/>
              <a:t>26 April 2019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70485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CHF in Neonates and Infants</a:t>
            </a:r>
            <a:endParaRPr lang="th-TH" sz="3600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1428736"/>
            <a:ext cx="8572560" cy="4697427"/>
          </a:xfrm>
        </p:spPr>
        <p:txBody>
          <a:bodyPr/>
          <a:lstStyle/>
          <a:p>
            <a:r>
              <a:rPr lang="en-US" dirty="0" smtClean="0"/>
              <a:t>Feeding difficulties and excessive sweating</a:t>
            </a:r>
          </a:p>
          <a:p>
            <a:r>
              <a:rPr lang="en-US" dirty="0" smtClean="0"/>
              <a:t>Tachycardia &gt;150/min is common</a:t>
            </a:r>
          </a:p>
          <a:p>
            <a:r>
              <a:rPr lang="en-US" dirty="0" smtClean="0"/>
              <a:t>Mild-moderate-severe</a:t>
            </a:r>
          </a:p>
          <a:p>
            <a:pPr>
              <a:buNone/>
            </a:pPr>
            <a:r>
              <a:rPr lang="en-US" dirty="0" smtClean="0"/>
              <a:t>   feeding volume &amp; time, RR, HR</a:t>
            </a:r>
          </a:p>
          <a:p>
            <a:r>
              <a:rPr lang="en-US" b="1" dirty="0" smtClean="0"/>
              <a:t>Tachycardia</a:t>
            </a:r>
            <a:r>
              <a:rPr lang="en-US" dirty="0" smtClean="0"/>
              <a:t>, </a:t>
            </a:r>
            <a:r>
              <a:rPr lang="en-US" b="1" dirty="0" err="1" smtClean="0"/>
              <a:t>Tachypnea</a:t>
            </a:r>
            <a:r>
              <a:rPr lang="en-US" dirty="0" smtClean="0"/>
              <a:t>, </a:t>
            </a:r>
            <a:r>
              <a:rPr lang="en-US" b="1" dirty="0" err="1" smtClean="0"/>
              <a:t>Cardiomegaly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  Hepatomegaly</a:t>
            </a:r>
          </a:p>
          <a:p>
            <a:r>
              <a:rPr lang="en-US" dirty="0" err="1" smtClean="0"/>
              <a:t>Pathophysiology</a:t>
            </a:r>
            <a:r>
              <a:rPr lang="en-US" dirty="0" smtClean="0"/>
              <a:t> of symptoms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463" y="332656"/>
            <a:ext cx="6203897" cy="805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23906" t="25000" r="15625" b="12499"/>
          <a:stretch>
            <a:fillRect/>
          </a:stretch>
        </p:blipFill>
        <p:spPr bwMode="auto">
          <a:xfrm>
            <a:off x="571472" y="1214422"/>
            <a:ext cx="8318241" cy="483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857884" y="6305156"/>
            <a:ext cx="3643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MJAFI 2003; 59 : 228-233</a:t>
            </a:r>
            <a:endParaRPr lang="th-TH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415333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Heart Failure scores</a:t>
            </a:r>
            <a:endParaRPr lang="th-TH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สี่เหลี่ยมผืนผ้า 1"/>
          <p:cNvSpPr>
            <a:spLocks noChangeArrowheads="1"/>
          </p:cNvSpPr>
          <p:nvPr/>
        </p:nvSpPr>
        <p:spPr bwMode="auto">
          <a:xfrm>
            <a:off x="642910" y="285728"/>
            <a:ext cx="81439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th-TH" dirty="0" smtClean="0"/>
              <a:t>CXR in congenital complete heart block with PPM</a:t>
            </a:r>
            <a:r>
              <a:rPr lang="en-US" altLang="th-TH" sz="3200" dirty="0" smtClean="0"/>
              <a:t> </a:t>
            </a:r>
            <a:endParaRPr lang="th-TH" altLang="th-TH" sz="3200" dirty="0"/>
          </a:p>
        </p:txBody>
      </p:sp>
      <p:pic>
        <p:nvPicPr>
          <p:cNvPr id="5" name="Picture 3" descr="epi pacemake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000108"/>
            <a:ext cx="3643338" cy="54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6626" t="2500" r="16342" b="1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/>
          <p:cNvSpPr>
            <a:spLocks noChangeArrowheads="1"/>
          </p:cNvSpPr>
          <p:nvPr/>
        </p:nvSpPr>
        <p:spPr bwMode="auto">
          <a:xfrm>
            <a:off x="381000" y="228600"/>
            <a:ext cx="83058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FFFF00">
                  <a:alpha val="89000"/>
                </a:srgbClr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th-TH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714488"/>
            <a:ext cx="7603208" cy="4378808"/>
          </a:xfrm>
        </p:spPr>
        <p:txBody>
          <a:bodyPr/>
          <a:lstStyle/>
          <a:p>
            <a:r>
              <a:rPr lang="en-US" altLang="th-TH" sz="2800" dirty="0" err="1" smtClean="0"/>
              <a:t>T</a:t>
            </a:r>
            <a:r>
              <a:rPr lang="th-TH" altLang="th-TH" sz="2800" dirty="0" err="1" smtClean="0"/>
              <a:t>he</a:t>
            </a:r>
            <a:r>
              <a:rPr lang="th-TH" altLang="th-TH" sz="2800" dirty="0" smtClean="0"/>
              <a:t> </a:t>
            </a:r>
            <a:r>
              <a:rPr lang="th-TH" altLang="th-TH" sz="2800" dirty="0" err="1" smtClean="0"/>
              <a:t>underlying</a:t>
            </a:r>
            <a:r>
              <a:rPr lang="th-TH" altLang="th-TH" sz="2800" dirty="0" smtClean="0"/>
              <a:t> </a:t>
            </a:r>
            <a:r>
              <a:rPr lang="th-TH" altLang="th-TH" sz="2800" dirty="0" err="1" smtClean="0"/>
              <a:t>cause</a:t>
            </a:r>
            <a:r>
              <a:rPr lang="en-US" altLang="th-TH" sz="2800" dirty="0"/>
              <a:t>s</a:t>
            </a:r>
            <a:endParaRPr lang="en-US" altLang="th-TH" dirty="0" smtClean="0"/>
          </a:p>
          <a:p>
            <a:r>
              <a:rPr lang="en-US" altLang="th-TH" sz="2800" dirty="0" err="1" smtClean="0"/>
              <a:t>G</a:t>
            </a:r>
            <a:r>
              <a:rPr lang="th-TH" altLang="th-TH" sz="2800" dirty="0" err="1" smtClean="0"/>
              <a:t>eneral</a:t>
            </a:r>
            <a:r>
              <a:rPr lang="th-TH" altLang="th-TH" sz="2800" dirty="0" smtClean="0"/>
              <a:t> </a:t>
            </a:r>
            <a:r>
              <a:rPr lang="th-TH" altLang="th-TH" sz="2800" dirty="0" err="1" smtClean="0"/>
              <a:t>measures</a:t>
            </a:r>
            <a:endParaRPr lang="en-US" altLang="th-TH" dirty="0" smtClean="0"/>
          </a:p>
          <a:p>
            <a:r>
              <a:rPr lang="en-US" altLang="th-TH" sz="2800" dirty="0" smtClean="0"/>
              <a:t>D</a:t>
            </a:r>
            <a:r>
              <a:rPr lang="th-TH" altLang="th-TH" sz="2800" dirty="0" err="1" smtClean="0"/>
              <a:t>iet</a:t>
            </a:r>
            <a:r>
              <a:rPr lang="th-TH" altLang="th-TH" sz="2800" dirty="0" smtClean="0"/>
              <a:t> </a:t>
            </a:r>
            <a:r>
              <a:rPr lang="en-US" altLang="th-TH" sz="2800" dirty="0" smtClean="0"/>
              <a:t>: restrict, low salt, high calories</a:t>
            </a:r>
            <a:endParaRPr lang="en-US" altLang="th-TH" dirty="0" smtClean="0"/>
          </a:p>
          <a:p>
            <a:r>
              <a:rPr lang="en-US" altLang="th-TH" sz="2800" dirty="0" err="1"/>
              <a:t>D</a:t>
            </a:r>
            <a:r>
              <a:rPr lang="th-TH" altLang="th-TH" sz="2800" dirty="0" err="1" smtClean="0"/>
              <a:t>igitalis</a:t>
            </a:r>
            <a:endParaRPr lang="en-US" altLang="th-TH" sz="2800" dirty="0" smtClean="0"/>
          </a:p>
          <a:p>
            <a:r>
              <a:rPr lang="en-US" altLang="th-TH" sz="2800" dirty="0" err="1" smtClean="0"/>
              <a:t>D</a:t>
            </a:r>
            <a:r>
              <a:rPr lang="th-TH" altLang="th-TH" sz="2800" dirty="0" err="1" smtClean="0"/>
              <a:t>iuretics</a:t>
            </a:r>
            <a:r>
              <a:rPr lang="th-TH" altLang="th-TH" sz="2800" dirty="0" smtClean="0"/>
              <a:t> </a:t>
            </a:r>
            <a:r>
              <a:rPr lang="en-US" altLang="th-TH" sz="2800" dirty="0" smtClean="0"/>
              <a:t>: furosemide, spironolactone</a:t>
            </a:r>
          </a:p>
          <a:p>
            <a:r>
              <a:rPr lang="en-US" altLang="th-TH" sz="2800" dirty="0" err="1" smtClean="0"/>
              <a:t>A</a:t>
            </a:r>
            <a:r>
              <a:rPr lang="th-TH" altLang="th-TH" sz="2800" dirty="0" err="1" smtClean="0"/>
              <a:t>fterload</a:t>
            </a:r>
            <a:r>
              <a:rPr lang="th-TH" altLang="th-TH" sz="2800" dirty="0" smtClean="0"/>
              <a:t>-</a:t>
            </a:r>
            <a:r>
              <a:rPr lang="th-TH" altLang="th-TH" sz="2800" dirty="0" err="1" smtClean="0"/>
              <a:t>reducing</a:t>
            </a:r>
            <a:r>
              <a:rPr lang="th-TH" altLang="th-TH" sz="2800" dirty="0" smtClean="0"/>
              <a:t> </a:t>
            </a:r>
            <a:r>
              <a:rPr lang="th-TH" altLang="th-TH" sz="2800" dirty="0" err="1" smtClean="0"/>
              <a:t>agents</a:t>
            </a:r>
            <a:endParaRPr lang="en-US" altLang="th-TH" dirty="0" smtClean="0"/>
          </a:p>
          <a:p>
            <a:r>
              <a:rPr lang="en-US" altLang="th-TH" sz="2800" dirty="0" err="1" smtClean="0"/>
              <a:t>A</a:t>
            </a:r>
            <a:r>
              <a:rPr lang="th-TH" altLang="th-TH" sz="2800" dirty="0" err="1" smtClean="0"/>
              <a:t>drenergic</a:t>
            </a:r>
            <a:r>
              <a:rPr lang="th-TH" altLang="th-TH" sz="2800" dirty="0" smtClean="0"/>
              <a:t> </a:t>
            </a:r>
            <a:r>
              <a:rPr lang="th-TH" altLang="th-TH" sz="2800" dirty="0" err="1" smtClean="0"/>
              <a:t>agonists</a:t>
            </a:r>
            <a:endParaRPr lang="en-US" altLang="th-TH" sz="2800" dirty="0" smtClean="0"/>
          </a:p>
          <a:p>
            <a:r>
              <a:rPr lang="en-US" altLang="th-TH" sz="2800" dirty="0" err="1" smtClean="0"/>
              <a:t>P</a:t>
            </a:r>
            <a:r>
              <a:rPr lang="th-TH" altLang="th-TH" sz="2800" dirty="0" err="1" smtClean="0"/>
              <a:t>hosphodiesterase</a:t>
            </a:r>
            <a:r>
              <a:rPr lang="th-TH" altLang="th-TH" sz="2800" dirty="0" smtClean="0"/>
              <a:t> </a:t>
            </a:r>
            <a:r>
              <a:rPr lang="th-TH" altLang="th-TH" sz="2800" dirty="0" err="1" smtClean="0"/>
              <a:t>inhibitors</a:t>
            </a:r>
            <a:endParaRPr lang="en-US" altLang="th-TH" dirty="0" smtClean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572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th-TH" sz="3600" b="1" dirty="0">
                <a:solidFill>
                  <a:schemeClr val="tx2"/>
                </a:solidFill>
                <a:latin typeface="+mj-lt"/>
              </a:rPr>
              <a:t>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260648"/>
            <a:ext cx="7128792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h-TH" sz="3600" b="1" dirty="0" smtClean="0">
                <a:solidFill>
                  <a:schemeClr val="tx1"/>
                </a:solidFill>
                <a:cs typeface="TH SarabunPSK" pitchFamily="34" charset="-34"/>
              </a:rPr>
              <a:t>Mechanism of digitalis action</a:t>
            </a:r>
            <a:endParaRPr lang="th-TH" altLang="th-TH" sz="3600" b="1" dirty="0" smtClean="0">
              <a:solidFill>
                <a:schemeClr val="tx1"/>
              </a:solidFill>
              <a:cs typeface="TH SarabunPSK" pitchFamily="34" charset="-34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428736"/>
            <a:ext cx="6361951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2366994" y="5929330"/>
            <a:ext cx="6705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th-TH" sz="2400" dirty="0">
                <a:solidFill>
                  <a:srgbClr val="FFFF00"/>
                </a:solidFill>
              </a:rPr>
              <a:t>          </a:t>
            </a:r>
            <a:r>
              <a:rPr lang="en-US" altLang="th-TH" sz="1800" dirty="0"/>
              <a:t>http://www.cvpharmacology.com/cardiostimulatory/digitalis.htm</a:t>
            </a:r>
            <a:endParaRPr lang="th-TH" altLang="th-TH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6672"/>
            <a:ext cx="439248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4282" y="357174"/>
            <a:ext cx="8229600" cy="1143000"/>
          </a:xfrm>
        </p:spPr>
        <p:txBody>
          <a:bodyPr/>
          <a:lstStyle/>
          <a:p>
            <a:r>
              <a:rPr lang="en-US" dirty="0" smtClean="0"/>
              <a:t>Digitalis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28680" y="1546243"/>
            <a:ext cx="8229600" cy="4525963"/>
          </a:xfrm>
        </p:spPr>
        <p:txBody>
          <a:bodyPr/>
          <a:lstStyle/>
          <a:p>
            <a:r>
              <a:rPr lang="en-US" sz="2800" dirty="0" smtClean="0"/>
              <a:t>Half life 36 hours (daily or twice daily)</a:t>
            </a:r>
          </a:p>
          <a:p>
            <a:r>
              <a:rPr lang="en-US" sz="2800" dirty="0" smtClean="0"/>
              <a:t>60 – 85% GI absorption(elixir &gt; tablet)</a:t>
            </a:r>
          </a:p>
          <a:p>
            <a:r>
              <a:rPr lang="en-US" sz="2800" dirty="0" smtClean="0"/>
              <a:t>Peak effect (oral 2 – 6 hr, IV 1 – 4 hr)</a:t>
            </a:r>
          </a:p>
          <a:p>
            <a:r>
              <a:rPr lang="en-US" sz="2800" dirty="0" smtClean="0"/>
              <a:t>Cross the placenta</a:t>
            </a:r>
          </a:p>
          <a:p>
            <a:r>
              <a:rPr lang="en-US" sz="2800" dirty="0" smtClean="0"/>
              <a:t>Almost eliminated by kidney</a:t>
            </a:r>
          </a:p>
          <a:p>
            <a:r>
              <a:rPr lang="en-US" sz="2800" dirty="0" smtClean="0"/>
              <a:t>Digitalization</a:t>
            </a:r>
          </a:p>
          <a:p>
            <a:r>
              <a:rPr lang="en-US" sz="2800" dirty="0" smtClean="0"/>
              <a:t>Serum digitalis level 1 – 2 </a:t>
            </a:r>
            <a:r>
              <a:rPr lang="en-US" sz="2800" dirty="0" err="1" smtClean="0"/>
              <a:t>ng</a:t>
            </a:r>
            <a:r>
              <a:rPr lang="en-US" sz="2800" dirty="0" smtClean="0"/>
              <a:t>/ml</a:t>
            </a:r>
          </a:p>
          <a:p>
            <a:pPr>
              <a:buNone/>
            </a:pPr>
            <a:r>
              <a:rPr lang="en-US" sz="2800" dirty="0" smtClean="0"/>
              <a:t>    ( infant may 2 – 4 </a:t>
            </a:r>
            <a:r>
              <a:rPr lang="en-US" sz="2800" dirty="0" err="1" smtClean="0"/>
              <a:t>ng</a:t>
            </a:r>
            <a:r>
              <a:rPr lang="en-US" sz="2800" dirty="0" smtClean="0"/>
              <a:t>/ml )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404664"/>
            <a:ext cx="626469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2" name="ชื่อเรื่อง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772400" cy="914400"/>
          </a:xfrm>
        </p:spPr>
        <p:txBody>
          <a:bodyPr/>
          <a:lstStyle/>
          <a:p>
            <a:r>
              <a:rPr lang="en-US" altLang="th-TH" sz="3200" b="1" dirty="0" smtClean="0">
                <a:solidFill>
                  <a:schemeClr val="tx1"/>
                </a:solidFill>
                <a:cs typeface="TH SarabunPSK" pitchFamily="34" charset="-34"/>
              </a:rPr>
              <a:t>Pediatric digitalis dose </a:t>
            </a:r>
            <a:endParaRPr lang="th-TH" altLang="th-TH" sz="3200" b="1" dirty="0" smtClean="0">
              <a:solidFill>
                <a:schemeClr val="tx1"/>
              </a:solidFill>
              <a:cs typeface="TH SarabunPSK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428596" y="1714488"/>
          <a:ext cx="8534399" cy="3607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41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41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460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72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Age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ngsana New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Total Digitalizing Dose (mcg/kg)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ngsana New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Maintenance Dose* (mcg/kg/day)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ngsana New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6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Premature infants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ngsana New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Angsana New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ngsana New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6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Newborn infants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Angsana New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30 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Angsana New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ngsana New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6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&lt;2 yr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Angsana New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40–50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Angsana New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10–12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ngsana New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6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&gt;2 yr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Angsana New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30–40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ngsana New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8–10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ngsana New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84076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h-TH" sz="3600" b="1" dirty="0" smtClean="0">
                <a:solidFill>
                  <a:schemeClr val="tx1"/>
                </a:solidFill>
              </a:rPr>
              <a:t>Effects of </a:t>
            </a:r>
            <a:r>
              <a:rPr lang="en-US" altLang="th-TH" sz="3600" b="1" dirty="0" err="1" smtClean="0">
                <a:solidFill>
                  <a:schemeClr val="tx1"/>
                </a:solidFill>
              </a:rPr>
              <a:t>catecholamines</a:t>
            </a:r>
            <a:endParaRPr lang="th-TH" altLang="th-TH" sz="3600" b="1" dirty="0" smtClean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770856"/>
            <a:ext cx="9001156" cy="3962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th-TH" dirty="0" smtClean="0"/>
              <a:t>				       </a:t>
            </a:r>
            <a:r>
              <a:rPr lang="en-US" altLang="th-TH" sz="2800" b="1" dirty="0" smtClean="0"/>
              <a:t>Receptors</a:t>
            </a:r>
            <a:endParaRPr lang="en-US" altLang="th-TH" sz="2800" b="1" dirty="0" smtClean="0"/>
          </a:p>
          <a:p>
            <a:pPr>
              <a:buFontTx/>
              <a:buNone/>
            </a:pPr>
            <a:r>
              <a:rPr lang="en-US" altLang="th-TH" sz="2800" b="1" dirty="0" smtClean="0"/>
              <a:t>Drugs</a:t>
            </a:r>
            <a:r>
              <a:rPr lang="en-US" altLang="th-TH" sz="2800" dirty="0" smtClean="0"/>
              <a:t>	      </a:t>
            </a:r>
            <a:r>
              <a:rPr lang="el-GR" altLang="th-TH" sz="2800" dirty="0" smtClean="0"/>
              <a:t>α</a:t>
            </a:r>
            <a:r>
              <a:rPr lang="en-US" altLang="th-TH" sz="2800" dirty="0" smtClean="0"/>
              <a:t>	              </a:t>
            </a:r>
            <a:r>
              <a:rPr lang="el-GR" altLang="th-TH" sz="2800" dirty="0" smtClean="0"/>
              <a:t>β</a:t>
            </a:r>
            <a:r>
              <a:rPr lang="en-US" altLang="th-TH" sz="2800" dirty="0" smtClean="0"/>
              <a:t>1           </a:t>
            </a:r>
            <a:r>
              <a:rPr lang="el-GR" altLang="th-TH" sz="2800" dirty="0" smtClean="0"/>
              <a:t>β</a:t>
            </a:r>
            <a:r>
              <a:rPr lang="en-US" altLang="th-TH" sz="2800" dirty="0" smtClean="0"/>
              <a:t>2	        </a:t>
            </a:r>
            <a:r>
              <a:rPr lang="en-US" altLang="th-TH" sz="2800" dirty="0" err="1" smtClean="0"/>
              <a:t>Dopa</a:t>
            </a:r>
            <a:endParaRPr lang="en-US" altLang="th-TH" sz="2800" dirty="0" smtClean="0"/>
          </a:p>
          <a:p>
            <a:pPr>
              <a:buFontTx/>
              <a:buNone/>
            </a:pPr>
            <a:r>
              <a:rPr lang="en-US" altLang="th-TH" sz="2400" dirty="0" smtClean="0"/>
              <a:t>Epinephrine        +++             +++           +++                   0</a:t>
            </a:r>
          </a:p>
          <a:p>
            <a:pPr>
              <a:buFontTx/>
              <a:buNone/>
            </a:pPr>
            <a:r>
              <a:rPr lang="en-US" altLang="th-TH" sz="2400" dirty="0" err="1" smtClean="0"/>
              <a:t>Norepinephrine</a:t>
            </a:r>
            <a:r>
              <a:rPr lang="en-US" altLang="th-TH" sz="2400" dirty="0" smtClean="0"/>
              <a:t>   +++              ++              0                     0</a:t>
            </a:r>
          </a:p>
          <a:p>
            <a:pPr>
              <a:buFontTx/>
              <a:buNone/>
            </a:pPr>
            <a:r>
              <a:rPr lang="en-US" altLang="th-TH" sz="2400" dirty="0" smtClean="0"/>
              <a:t>Dopamine           ++                ++              +                    ++</a:t>
            </a:r>
          </a:p>
          <a:p>
            <a:pPr>
              <a:buFontTx/>
              <a:buNone/>
            </a:pPr>
            <a:r>
              <a:rPr lang="en-US" altLang="th-TH" sz="2400" dirty="0" err="1" smtClean="0"/>
              <a:t>Dobutamine</a:t>
            </a:r>
            <a:r>
              <a:rPr lang="en-US" altLang="th-TH" sz="2400" dirty="0" smtClean="0"/>
              <a:t>       0 - +             +++             +                     0</a:t>
            </a:r>
          </a:p>
          <a:p>
            <a:pPr>
              <a:buFontTx/>
              <a:buNone/>
            </a:pPr>
            <a:r>
              <a:rPr lang="en-US" altLang="th-TH" sz="2400" dirty="0" err="1" smtClean="0"/>
              <a:t>Isoproterenol</a:t>
            </a:r>
            <a:r>
              <a:rPr lang="en-US" altLang="th-TH" sz="2400" dirty="0" smtClean="0"/>
              <a:t>        0                +++           +++                   0</a:t>
            </a:r>
            <a:endParaRPr lang="el-GR" altLang="th-TH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662473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Common CHD with CHF</a:t>
            </a:r>
            <a:endParaRPr lang="th-TH" sz="3600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4429156"/>
          </a:xfrm>
        </p:spPr>
        <p:txBody>
          <a:bodyPr/>
          <a:lstStyle/>
          <a:p>
            <a:r>
              <a:rPr lang="en-US" dirty="0" smtClean="0"/>
              <a:t>VSD</a:t>
            </a:r>
          </a:p>
          <a:p>
            <a:r>
              <a:rPr lang="en-US" dirty="0" smtClean="0"/>
              <a:t>ASD,AVSD</a:t>
            </a:r>
          </a:p>
          <a:p>
            <a:r>
              <a:rPr lang="en-US" dirty="0" smtClean="0"/>
              <a:t>PDA</a:t>
            </a:r>
          </a:p>
          <a:p>
            <a:r>
              <a:rPr lang="en-US" dirty="0" err="1" smtClean="0"/>
              <a:t>CoA</a:t>
            </a:r>
            <a:endParaRPr lang="en-US" dirty="0" smtClean="0"/>
          </a:p>
          <a:p>
            <a:r>
              <a:rPr lang="en-US" dirty="0" smtClean="0"/>
              <a:t>TAPVR, </a:t>
            </a:r>
            <a:r>
              <a:rPr lang="en-US" dirty="0"/>
              <a:t>T</a:t>
            </a:r>
            <a:r>
              <a:rPr lang="en-US" dirty="0" smtClean="0"/>
              <a:t>runcus </a:t>
            </a:r>
            <a:r>
              <a:rPr lang="en-US" dirty="0" smtClean="0"/>
              <a:t>arteriosus</a:t>
            </a:r>
            <a:r>
              <a:rPr lang="en-US" dirty="0" smtClean="0"/>
              <a:t>, DTGA</a:t>
            </a:r>
            <a:endParaRPr lang="en-US" dirty="0" smtClean="0"/>
          </a:p>
          <a:p>
            <a:r>
              <a:rPr lang="en-US" dirty="0" smtClean="0"/>
              <a:t>Single ventricle</a:t>
            </a:r>
          </a:p>
          <a:p>
            <a:r>
              <a:rPr lang="en-US" dirty="0" smtClean="0"/>
              <a:t>ALCAPA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3153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cs typeface="Angsana New" charset="-34"/>
              </a:rPr>
              <a:t>Congestive heart failure (CHF)</a:t>
            </a:r>
            <a:endParaRPr lang="th-TH" sz="3600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1428736"/>
            <a:ext cx="8586379" cy="3872472"/>
          </a:xfrm>
        </p:spPr>
        <p:txBody>
          <a:bodyPr/>
          <a:lstStyle/>
          <a:p>
            <a:r>
              <a:rPr lang="en-US" sz="2800" dirty="0" smtClean="0"/>
              <a:t>Clinical state of systemic and pulmonary </a:t>
            </a:r>
            <a:r>
              <a:rPr lang="en-US" sz="2800" u="sng" dirty="0" smtClean="0">
                <a:solidFill>
                  <a:srgbClr val="FF0000"/>
                </a:solidFill>
              </a:rPr>
              <a:t>congestion</a:t>
            </a:r>
            <a:r>
              <a:rPr lang="en-US" sz="2800" dirty="0" smtClean="0"/>
              <a:t> resulting from </a:t>
            </a:r>
            <a:r>
              <a:rPr lang="en-US" sz="2800" u="sng" dirty="0" smtClean="0">
                <a:solidFill>
                  <a:srgbClr val="FF0000"/>
                </a:solidFill>
              </a:rPr>
              <a:t>inability of the heart to pump</a:t>
            </a:r>
            <a:r>
              <a:rPr lang="en-US" sz="2800" dirty="0" smtClean="0"/>
              <a:t> as much blood as required for the </a:t>
            </a:r>
            <a:r>
              <a:rPr lang="en-US" sz="2800" u="sng" dirty="0" smtClean="0">
                <a:solidFill>
                  <a:srgbClr val="FF0000"/>
                </a:solidFill>
              </a:rPr>
              <a:t>adequate metabolism</a:t>
            </a:r>
            <a:r>
              <a:rPr lang="en-US" sz="2800" dirty="0" smtClean="0"/>
              <a:t> of the body</a:t>
            </a:r>
          </a:p>
          <a:p>
            <a:r>
              <a:rPr lang="en-US" sz="2800" dirty="0" smtClean="0"/>
              <a:t>Strictly related to age</a:t>
            </a:r>
          </a:p>
          <a:p>
            <a:r>
              <a:rPr lang="en-US" sz="2800" b="1" dirty="0" err="1" smtClean="0"/>
              <a:t>Pathophysiology</a:t>
            </a:r>
            <a:r>
              <a:rPr lang="en-US" sz="2800" dirty="0" smtClean="0"/>
              <a:t> related to preload, </a:t>
            </a:r>
            <a:r>
              <a:rPr lang="en-US" sz="2800" dirty="0" err="1" smtClean="0"/>
              <a:t>afterload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    contractility and heart rate</a:t>
            </a:r>
          </a:p>
          <a:p>
            <a:r>
              <a:rPr lang="en-US" sz="2800" dirty="0" smtClean="0"/>
              <a:t>Management is an application of basic sciences to </a:t>
            </a:r>
            <a:r>
              <a:rPr lang="en-US" sz="2800" dirty="0"/>
              <a:t>clinical </a:t>
            </a:r>
            <a:r>
              <a:rPr lang="en-US" sz="2800" dirty="0" smtClean="0"/>
              <a:t>practice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r>
              <a:rPr lang="en-US" sz="1200" dirty="0" smtClean="0"/>
              <a:t>                                                                        </a:t>
            </a:r>
            <a:endParaRPr lang="th-TH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Untitled-1-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8" t="36433" r="9161" b="46671"/>
          <a:stretch>
            <a:fillRect/>
          </a:stretch>
        </p:blipFill>
        <p:spPr bwMode="auto">
          <a:xfrm>
            <a:off x="1" y="0"/>
            <a:ext cx="4673576" cy="64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530" name="AutoShape 2"/>
          <p:cNvSpPr>
            <a:spLocks/>
          </p:cNvSpPr>
          <p:nvPr/>
        </p:nvSpPr>
        <p:spPr bwMode="auto">
          <a:xfrm flipH="1">
            <a:off x="2749230" y="-13394"/>
            <a:ext cx="6394772" cy="6871395"/>
          </a:xfrm>
          <a:custGeom>
            <a:avLst/>
            <a:gdLst>
              <a:gd name="T0" fmla="*/ 4547394 w 21600"/>
              <a:gd name="T1" fmla="*/ 4886325 h 21600"/>
              <a:gd name="T2" fmla="*/ 4547394 w 21600"/>
              <a:gd name="T3" fmla="*/ 4886325 h 21600"/>
              <a:gd name="T4" fmla="*/ 4547394 w 21600"/>
              <a:gd name="T5" fmla="*/ 4886325 h 21600"/>
              <a:gd name="T6" fmla="*/ 4547394 w 21600"/>
              <a:gd name="T7" fmla="*/ 488632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17999" y="0"/>
                </a:lnTo>
                <a:lnTo>
                  <a:pt x="21600" y="335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6411D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endParaRPr lang="th-TH"/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-15626" y="644055"/>
            <a:ext cx="9159627" cy="6126881"/>
            <a:chOff x="0" y="0"/>
            <a:chExt cx="1026" cy="687"/>
          </a:xfrm>
        </p:grpSpPr>
        <p:sp>
          <p:nvSpPr>
            <p:cNvPr id="22532" name="Rectangle 4"/>
            <p:cNvSpPr>
              <a:spLocks/>
            </p:cNvSpPr>
            <p:nvPr/>
          </p:nvSpPr>
          <p:spPr bwMode="auto">
            <a:xfrm>
              <a:off x="0" y="0"/>
              <a:ext cx="1026" cy="6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 eaLnBrk="1"/>
              <a:endParaRPr lang="en-US"/>
            </a:p>
          </p:txBody>
        </p:sp>
        <p:pic>
          <p:nvPicPr>
            <p:cNvPr id="22533" name="Picture 5" descr="world-map-background-small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29" t="16037" r="6020"/>
            <a:stretch>
              <a:fillRect/>
            </a:stretch>
          </p:blipFill>
          <p:spPr bwMode="auto">
            <a:xfrm>
              <a:off x="0" y="0"/>
              <a:ext cx="1026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22534" name="AutoShape 6"/>
          <p:cNvSpPr>
            <a:spLocks/>
          </p:cNvSpPr>
          <p:nvPr/>
        </p:nvSpPr>
        <p:spPr bwMode="auto">
          <a:xfrm>
            <a:off x="6140277" y="2567287"/>
            <a:ext cx="708794" cy="895201"/>
          </a:xfrm>
          <a:custGeom>
            <a:avLst/>
            <a:gdLst>
              <a:gd name="T0" fmla="*/ 504031 w 19594"/>
              <a:gd name="T1" fmla="*/ 700243 h 20571"/>
              <a:gd name="T2" fmla="*/ 504031 w 19594"/>
              <a:gd name="T3" fmla="*/ 700243 h 20571"/>
              <a:gd name="T4" fmla="*/ 504031 w 19594"/>
              <a:gd name="T5" fmla="*/ 700243 h 20571"/>
              <a:gd name="T6" fmla="*/ 504031 w 19594"/>
              <a:gd name="T7" fmla="*/ 700243 h 205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594" h="20571">
                <a:moveTo>
                  <a:pt x="12911" y="15833"/>
                </a:moveTo>
                <a:cubicBezTo>
                  <a:pt x="7775" y="17265"/>
                  <a:pt x="2212" y="14972"/>
                  <a:pt x="486" y="10711"/>
                </a:cubicBezTo>
                <a:cubicBezTo>
                  <a:pt x="-1240" y="6450"/>
                  <a:pt x="1524" y="1835"/>
                  <a:pt x="6660" y="403"/>
                </a:cubicBezTo>
                <a:cubicBezTo>
                  <a:pt x="11796" y="-1029"/>
                  <a:pt x="17359" y="1264"/>
                  <a:pt x="19085" y="5524"/>
                </a:cubicBezTo>
                <a:cubicBezTo>
                  <a:pt x="20360" y="8669"/>
                  <a:pt x="19205" y="12141"/>
                  <a:pt x="16167" y="14300"/>
                </a:cubicBezTo>
                <a:lnTo>
                  <a:pt x="18305" y="20571"/>
                </a:lnTo>
                <a:lnTo>
                  <a:pt x="12911" y="15833"/>
                </a:lnTo>
                <a:close/>
              </a:path>
            </a:pathLst>
          </a:custGeom>
          <a:solidFill>
            <a:srgbClr val="863C04"/>
          </a:solidFill>
          <a:ln w="25400" cap="flat" cmpd="sng">
            <a:noFill/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th-TH"/>
          </a:p>
        </p:txBody>
      </p:sp>
      <p:sp>
        <p:nvSpPr>
          <p:cNvPr id="22535" name="AutoShape 7"/>
          <p:cNvSpPr>
            <a:spLocks/>
          </p:cNvSpPr>
          <p:nvPr/>
        </p:nvSpPr>
        <p:spPr bwMode="auto">
          <a:xfrm>
            <a:off x="6748612" y="3382119"/>
            <a:ext cx="101576" cy="101576"/>
          </a:xfrm>
          <a:custGeom>
            <a:avLst/>
            <a:gdLst>
              <a:gd name="T0" fmla="*/ 72232 w 21600"/>
              <a:gd name="T1" fmla="*/ 72232 h 21600"/>
              <a:gd name="T2" fmla="*/ 72232 w 21600"/>
              <a:gd name="T3" fmla="*/ 72232 h 21600"/>
              <a:gd name="T4" fmla="*/ 72232 w 21600"/>
              <a:gd name="T5" fmla="*/ 72232 h 21600"/>
              <a:gd name="T6" fmla="*/ 72232 w 21600"/>
              <a:gd name="T7" fmla="*/ 722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8250"/>
                </a:moveTo>
                <a:lnTo>
                  <a:pt x="8250" y="8250"/>
                </a:lnTo>
                <a:lnTo>
                  <a:pt x="10800" y="0"/>
                </a:lnTo>
                <a:lnTo>
                  <a:pt x="13349" y="8250"/>
                </a:lnTo>
                <a:lnTo>
                  <a:pt x="21600" y="8250"/>
                </a:lnTo>
                <a:lnTo>
                  <a:pt x="14925" y="13349"/>
                </a:lnTo>
                <a:lnTo>
                  <a:pt x="17474" y="21600"/>
                </a:lnTo>
                <a:lnTo>
                  <a:pt x="10800" y="16500"/>
                </a:lnTo>
                <a:lnTo>
                  <a:pt x="4125" y="21600"/>
                </a:lnTo>
                <a:lnTo>
                  <a:pt x="6674" y="13349"/>
                </a:lnTo>
                <a:lnTo>
                  <a:pt x="0" y="8250"/>
                </a:lnTo>
                <a:close/>
              </a:path>
            </a:pathLst>
          </a:custGeom>
          <a:solidFill>
            <a:srgbClr val="4A6300"/>
          </a:solidFill>
          <a:ln w="25400" cap="flat" cmpd="sng">
            <a:noFill/>
            <a:prstDash val="solid"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th-TH"/>
          </a:p>
        </p:txBody>
      </p:sp>
      <p:sp>
        <p:nvSpPr>
          <p:cNvPr id="22536" name="Rectangle 8"/>
          <p:cNvSpPr>
            <a:spLocks/>
          </p:cNvSpPr>
          <p:nvPr/>
        </p:nvSpPr>
        <p:spPr bwMode="auto">
          <a:xfrm>
            <a:off x="1003691" y="2763395"/>
            <a:ext cx="5123444" cy="65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498" tIns="35713" rIns="62498" bIns="35713"/>
          <a:lstStyle/>
          <a:p>
            <a:pPr algn="ctr" defTabSz="642838"/>
            <a:r>
              <a:rPr lang="th-TH" sz="3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 Light Oblique" charset="0"/>
                <a:ea typeface="Helvetica Light Oblique" charset="0"/>
                <a:cs typeface="Helvetica Light Oblique" charset="0"/>
                <a:sym typeface="Helvetica Light Oblique" charset="0"/>
              </a:rPr>
              <a:t>Thank</a:t>
            </a:r>
            <a:r>
              <a:rPr lang="th-TH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 Light Oblique" charset="0"/>
                <a:ea typeface="Helvetica Light Oblique" charset="0"/>
                <a:cs typeface="Helvetica Light Oblique" charset="0"/>
                <a:sym typeface="Helvetica Light Oblique" charset="0"/>
              </a:rPr>
              <a:t> </a:t>
            </a:r>
            <a:r>
              <a:rPr lang="th-TH" sz="3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 Light Oblique" charset="0"/>
                <a:ea typeface="Helvetica Light Oblique" charset="0"/>
                <a:cs typeface="Helvetica Light Oblique" charset="0"/>
                <a:sym typeface="Helvetica Light Oblique" charset="0"/>
              </a:rPr>
              <a:t>you</a:t>
            </a:r>
            <a:r>
              <a:rPr lang="th-TH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 Light Oblique" charset="0"/>
                <a:ea typeface="Helvetica Light Oblique" charset="0"/>
                <a:cs typeface="Helvetica Light Oblique" charset="0"/>
                <a:sym typeface="Helvetica Light Oblique" charset="0"/>
              </a:rPr>
              <a:t> </a:t>
            </a:r>
            <a:r>
              <a:rPr lang="en-US" sz="3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 Light Oblique" charset="0"/>
                <a:ea typeface="Helvetica Light Oblique" charset="0"/>
                <a:cs typeface="Helvetica Light Oblique" charset="0"/>
                <a:sym typeface="Helvetica Light Oblique" charset="0"/>
              </a:rPr>
              <a:t>for your attention</a:t>
            </a:r>
            <a:endParaRPr lang="th-TH" b="1" dirty="0"/>
          </a:p>
        </p:txBody>
      </p:sp>
      <p:sp>
        <p:nvSpPr>
          <p:cNvPr id="22537" name="Rectangle 9"/>
          <p:cNvSpPr>
            <a:spLocks/>
          </p:cNvSpPr>
          <p:nvPr/>
        </p:nvSpPr>
        <p:spPr bwMode="auto">
          <a:xfrm>
            <a:off x="-8930" y="5302003"/>
            <a:ext cx="9144000" cy="1569393"/>
          </a:xfrm>
          <a:prstGeom prst="rect">
            <a:avLst/>
          </a:prstGeom>
          <a:solidFill>
            <a:srgbClr val="D94C1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1"/>
            <a:endParaRPr lang="en-US"/>
          </a:p>
        </p:txBody>
      </p:sp>
      <p:sp>
        <p:nvSpPr>
          <p:cNvPr id="22538" name="Rectangle 10"/>
          <p:cNvSpPr>
            <a:spLocks/>
          </p:cNvSpPr>
          <p:nvPr/>
        </p:nvSpPr>
        <p:spPr bwMode="auto">
          <a:xfrm>
            <a:off x="345107" y="5454225"/>
            <a:ext cx="8589303" cy="11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2498" tIns="35713" rIns="62498" bIns="35713"/>
          <a:lstStyle/>
          <a:p>
            <a:pPr defTabSz="642838"/>
            <a:r>
              <a:rPr lang="th-TH" sz="1700" b="1" dirty="0" err="1">
                <a:solidFill>
                  <a:srgbClr val="FFFFFF"/>
                </a:solidFill>
              </a:rPr>
              <a:t>Contact</a:t>
            </a:r>
            <a:r>
              <a:rPr lang="th-TH" sz="1700" b="1" dirty="0">
                <a:solidFill>
                  <a:srgbClr val="FFFFFF"/>
                </a:solidFill>
              </a:rPr>
              <a:t> </a:t>
            </a:r>
            <a:r>
              <a:rPr lang="th-TH" sz="1700" b="1" dirty="0" err="1">
                <a:solidFill>
                  <a:srgbClr val="FFFFFF"/>
                </a:solidFill>
              </a:rPr>
              <a:t>Address</a:t>
            </a:r>
            <a:r>
              <a:rPr lang="th-TH" sz="1700" b="1" dirty="0">
                <a:solidFill>
                  <a:srgbClr val="FFFFFF"/>
                </a:solidFill>
              </a:rPr>
              <a:t>: </a:t>
            </a:r>
          </a:p>
          <a:p>
            <a:pPr defTabSz="642838"/>
            <a:r>
              <a:rPr lang="en-US" sz="1700" b="1" dirty="0">
                <a:solidFill>
                  <a:srgbClr val="FFFFFF"/>
                </a:solidFill>
                <a:cs typeface="Arial" panose="020B0604020202020204" pitchFamily="34" charset="0"/>
              </a:rPr>
              <a:t>Assistant professor. </a:t>
            </a:r>
            <a:r>
              <a:rPr lang="en-US" sz="1700" b="1" dirty="0" err="1">
                <a:solidFill>
                  <a:srgbClr val="FFFFFF"/>
                </a:solidFill>
                <a:cs typeface="Arial" panose="020B0604020202020204" pitchFamily="34" charset="0"/>
              </a:rPr>
              <a:t>Yuttapong</a:t>
            </a:r>
            <a:r>
              <a:rPr lang="en-US" sz="1700" b="1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sz="1700" b="1" dirty="0" err="1">
                <a:solidFill>
                  <a:srgbClr val="FFFFFF"/>
                </a:solidFill>
                <a:cs typeface="Arial" panose="020B0604020202020204" pitchFamily="34" charset="0"/>
              </a:rPr>
              <a:t>Wongswadiwat</a:t>
            </a:r>
            <a:endParaRPr lang="en-US" sz="1700" b="1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defTabSz="642838"/>
            <a:r>
              <a:rPr lang="en-US" sz="1700" b="1" dirty="0">
                <a:solidFill>
                  <a:srgbClr val="FFFFFF"/>
                </a:solidFill>
                <a:cs typeface="Arial" panose="020B0604020202020204" pitchFamily="34" charset="0"/>
              </a:rPr>
              <a:t>Department of Pediatrics, Faculty of Medicine, </a:t>
            </a:r>
            <a:r>
              <a:rPr lang="en-US" sz="1700" b="1" dirty="0" err="1">
                <a:solidFill>
                  <a:srgbClr val="FFFFFF"/>
                </a:solidFill>
                <a:cs typeface="Arial" panose="020B0604020202020204" pitchFamily="34" charset="0"/>
              </a:rPr>
              <a:t>KhonKaen</a:t>
            </a:r>
            <a:r>
              <a:rPr lang="en-US" sz="1700" b="1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sz="1700" b="1" dirty="0">
                <a:solidFill>
                  <a:srgbClr val="FFFFFF"/>
                </a:solidFill>
                <a:cs typeface="Arial" panose="020B0604020202020204" pitchFamily="34" charset="0"/>
              </a:rPr>
              <a:t>University, THAILAND </a:t>
            </a:r>
            <a:r>
              <a:rPr lang="th-TH" sz="1700" b="1" dirty="0" err="1">
                <a:solidFill>
                  <a:srgbClr val="FFFFFF"/>
                </a:solidFill>
              </a:rPr>
              <a:t>Email</a:t>
            </a:r>
            <a:r>
              <a:rPr lang="th-TH" sz="1700" b="1" dirty="0">
                <a:solidFill>
                  <a:srgbClr val="FFFFFF"/>
                </a:solidFill>
              </a:rPr>
              <a:t>: </a:t>
            </a:r>
            <a:r>
              <a:rPr lang="en-US" sz="1700" b="1" dirty="0">
                <a:solidFill>
                  <a:srgbClr val="FFFFFF"/>
                </a:solidFill>
                <a:cs typeface="Arial" panose="020B0604020202020204" pitchFamily="34" charset="0"/>
              </a:rPr>
              <a:t>wyutta@kku.ac.th</a:t>
            </a:r>
            <a:endParaRPr lang="th-TH" sz="1700" b="1" dirty="0">
              <a:solidFill>
                <a:srgbClr val="FFFFFF"/>
              </a:solidFill>
            </a:endParaRP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0" y="644054"/>
            <a:ext cx="9144000" cy="0"/>
          </a:xfrm>
          <a:prstGeom prst="line">
            <a:avLst/>
          </a:prstGeom>
          <a:noFill/>
          <a:ln w="5715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4284" tIns="32142" rIns="64284" bIns="32142"/>
          <a:lstStyle/>
          <a:p>
            <a:pPr algn="ctr" eaLnBrk="1">
              <a:defRPr/>
            </a:pPr>
            <a:endParaRPr lang="en-US"/>
          </a:p>
        </p:txBody>
      </p:sp>
      <p:pic>
        <p:nvPicPr>
          <p:cNvPr id="22540" name="Picture 12" descr="LOGO KKU [Converted]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544" y="2618631"/>
            <a:ext cx="321469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3099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5284"/>
            <a:ext cx="7056784" cy="93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76714" y="548680"/>
            <a:ext cx="7027144" cy="65403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       The Frank Starling mechanism</a:t>
            </a:r>
            <a:endParaRPr lang="th-TH" sz="3600" b="1" dirty="0"/>
          </a:p>
        </p:txBody>
      </p:sp>
      <p:pic>
        <p:nvPicPr>
          <p:cNvPr id="6" name="Picture 15" descr="figure_14_28_labeled.jpg                                       001A2293ServDisk_05                    BE4022FB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597818"/>
            <a:ext cx="8535987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63238" y="6303685"/>
            <a:ext cx="27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Clinical critical care medicine, Richard K. Albert et al. 2006</a:t>
            </a:r>
            <a:endParaRPr lang="th-TH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88641"/>
            <a:ext cx="777686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28662" y="326126"/>
            <a:ext cx="7387754" cy="582594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The </a:t>
            </a:r>
            <a:r>
              <a:rPr lang="en-US" sz="3200" b="1" dirty="0" smtClean="0"/>
              <a:t>Pressure </a:t>
            </a:r>
            <a:r>
              <a:rPr lang="en-US" sz="3200" b="1" dirty="0" smtClean="0"/>
              <a:t>volume loop of ventricles</a:t>
            </a:r>
            <a:endParaRPr lang="th-TH" sz="3200" b="1" dirty="0"/>
          </a:p>
        </p:txBody>
      </p:sp>
      <p:pic>
        <p:nvPicPr>
          <p:cNvPr id="2050" name="Picture 2" descr="F:\Albert\images\29FF1.jpg"/>
          <p:cNvPicPr>
            <a:picLocks noChangeAspect="1" noChangeArrowheads="1"/>
          </p:cNvPicPr>
          <p:nvPr/>
        </p:nvPicPr>
        <p:blipFill rotWithShape="1">
          <a:blip r:embed="rId3"/>
          <a:srcRect l="1928" t="2106" r="1673" b="10064"/>
          <a:stretch/>
        </p:blipFill>
        <p:spPr bwMode="auto">
          <a:xfrm>
            <a:off x="1331640" y="1124744"/>
            <a:ext cx="6428509" cy="519545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63238" y="6303685"/>
            <a:ext cx="27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Clinical critical care medicine, Richard K. Albert et al. 2006</a:t>
            </a:r>
            <a:endParaRPr lang="th-TH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886322" y="500063"/>
            <a:ext cx="7358086" cy="50323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Maximizing Oxygen Delivery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8688" y="2571750"/>
            <a:ext cx="3451225" cy="25368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b="1" dirty="0" smtClean="0">
                <a:cs typeface="Cordia New" pitchFamily="34" charset="-34"/>
              </a:rPr>
              <a:t>Stroke Volume</a:t>
            </a:r>
          </a:p>
          <a:p>
            <a:pPr lvl="1"/>
            <a:r>
              <a:rPr lang="en-US" altLang="en-US" dirty="0" smtClean="0">
                <a:cs typeface="Cordia New" pitchFamily="34" charset="-34"/>
              </a:rPr>
              <a:t>Contractility</a:t>
            </a:r>
          </a:p>
          <a:p>
            <a:pPr lvl="1"/>
            <a:r>
              <a:rPr lang="en-US" altLang="en-US" dirty="0" smtClean="0">
                <a:cs typeface="Cordia New" pitchFamily="34" charset="-34"/>
              </a:rPr>
              <a:t>Diastolic Filling</a:t>
            </a:r>
          </a:p>
          <a:p>
            <a:pPr lvl="1"/>
            <a:r>
              <a:rPr lang="en-US" altLang="en-US" dirty="0" err="1" smtClean="0">
                <a:cs typeface="Cordia New" pitchFamily="34" charset="-34"/>
              </a:rPr>
              <a:t>Afterload</a:t>
            </a:r>
            <a:r>
              <a:rPr lang="en-US" altLang="en-US" dirty="0" smtClean="0">
                <a:cs typeface="Cordia New" pitchFamily="34" charset="-34"/>
              </a:rPr>
              <a:t> ( SVR )</a:t>
            </a:r>
          </a:p>
          <a:p>
            <a:pPr>
              <a:buFont typeface="Wingdings" pitchFamily="2" charset="2"/>
              <a:buNone/>
            </a:pPr>
            <a:endParaRPr lang="en-US" altLang="en-US" sz="2000" dirty="0" smtClean="0">
              <a:cs typeface="Cordia New" pitchFamily="34" charset="-34"/>
            </a:endParaRP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571750"/>
            <a:ext cx="4140200" cy="26892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b="1" dirty="0" smtClean="0">
                <a:cs typeface="Cordia New" pitchFamily="34" charset="-34"/>
              </a:rPr>
              <a:t>Heart rate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cs typeface="Cordia New" pitchFamily="34" charset="-34"/>
              </a:rPr>
              <a:t>Physiologic Response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cs typeface="Cordia New" pitchFamily="34" charset="-34"/>
              </a:rPr>
              <a:t>Non-physiologic Response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cs typeface="Cordia New" pitchFamily="34" charset="-34"/>
              </a:rPr>
              <a:t>Sinus vs. </a:t>
            </a:r>
            <a:r>
              <a:rPr lang="en-US" altLang="en-US" dirty="0" err="1" smtClean="0">
                <a:cs typeface="Cordia New" pitchFamily="34" charset="-34"/>
              </a:rPr>
              <a:t>junctional</a:t>
            </a:r>
            <a:r>
              <a:rPr lang="en-US" altLang="en-US" dirty="0" smtClean="0">
                <a:cs typeface="Cordia New" pitchFamily="34" charset="-34"/>
              </a:rPr>
              <a:t> vs. paced ventricular rhythm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43000" y="1357313"/>
            <a:ext cx="6616700" cy="873125"/>
            <a:chOff x="425" y="1394"/>
            <a:chExt cx="4168" cy="550"/>
          </a:xfrm>
        </p:grpSpPr>
        <p:sp>
          <p:nvSpPr>
            <p:cNvPr id="128006" name="Text Box 6"/>
            <p:cNvSpPr txBox="1">
              <a:spLocks noChangeArrowheads="1"/>
            </p:cNvSpPr>
            <p:nvPr/>
          </p:nvSpPr>
          <p:spPr bwMode="auto">
            <a:xfrm>
              <a:off x="425" y="1394"/>
              <a:ext cx="862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  <a:t>Cardiac 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  <a:t>Output</a:t>
              </a:r>
              <a:endParaRPr lang="en-US" altLang="en-US" b="1" dirty="0">
                <a:latin typeface="Times New Roman" pitchFamily="18" charset="0"/>
                <a:cs typeface="+mn-cs"/>
              </a:endParaRPr>
            </a:p>
          </p:txBody>
        </p:sp>
        <p:sp>
          <p:nvSpPr>
            <p:cNvPr id="128007" name="Text Box 7"/>
            <p:cNvSpPr txBox="1">
              <a:spLocks noChangeArrowheads="1"/>
            </p:cNvSpPr>
            <p:nvPr/>
          </p:nvSpPr>
          <p:spPr bwMode="auto">
            <a:xfrm>
              <a:off x="2152" y="1397"/>
              <a:ext cx="835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  <a:t>Stroke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  <a:t>Volume</a:t>
              </a:r>
              <a:endParaRPr lang="en-US" altLang="en-US" sz="3200" b="1" dirty="0">
                <a:latin typeface="Times New Roman" pitchFamily="18" charset="0"/>
                <a:cs typeface="+mn-cs"/>
              </a:endParaRPr>
            </a:p>
          </p:txBody>
        </p:sp>
        <p:sp>
          <p:nvSpPr>
            <p:cNvPr id="128008" name="Text Box 8"/>
            <p:cNvSpPr txBox="1">
              <a:spLocks noChangeArrowheads="1"/>
            </p:cNvSpPr>
            <p:nvPr/>
          </p:nvSpPr>
          <p:spPr bwMode="auto">
            <a:xfrm>
              <a:off x="3949" y="1395"/>
              <a:ext cx="644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  <a:t>Heart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  <a:t>Rate</a:t>
              </a:r>
              <a:endParaRPr lang="en-US" altLang="en-US" sz="3200" b="1" dirty="0">
                <a:latin typeface="Times New Roman" pitchFamily="18" charset="0"/>
                <a:cs typeface="+mn-cs"/>
              </a:endParaRPr>
            </a:p>
          </p:txBody>
        </p:sp>
        <p:sp>
          <p:nvSpPr>
            <p:cNvPr id="128009" name="Text Box 9"/>
            <p:cNvSpPr txBox="1">
              <a:spLocks noChangeArrowheads="1"/>
            </p:cNvSpPr>
            <p:nvPr/>
          </p:nvSpPr>
          <p:spPr bwMode="auto">
            <a:xfrm>
              <a:off x="1574" y="1596"/>
              <a:ext cx="229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  <a:t>=</a:t>
              </a:r>
              <a:endParaRPr lang="en-US" altLang="en-US" sz="4800" b="1" dirty="0">
                <a:latin typeface="Times New Roman" pitchFamily="18" charset="0"/>
                <a:cs typeface="+mn-cs"/>
              </a:endParaRPr>
            </a:p>
          </p:txBody>
        </p:sp>
        <p:sp>
          <p:nvSpPr>
            <p:cNvPr id="128010" name="Text Box 10"/>
            <p:cNvSpPr txBox="1">
              <a:spLocks noChangeArrowheads="1"/>
            </p:cNvSpPr>
            <p:nvPr/>
          </p:nvSpPr>
          <p:spPr bwMode="auto">
            <a:xfrm>
              <a:off x="3312" y="1541"/>
              <a:ext cx="241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  <a:t>X</a:t>
              </a:r>
              <a:endParaRPr lang="en-US" altLang="en-US" sz="3200" b="1" dirty="0"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21509" name="TextBox 11"/>
          <p:cNvSpPr txBox="1">
            <a:spLocks noChangeArrowheads="1"/>
          </p:cNvSpPr>
          <p:nvPr/>
        </p:nvSpPr>
        <p:spPr bwMode="auto">
          <a:xfrm>
            <a:off x="2000232" y="5429264"/>
            <a:ext cx="5214974" cy="95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alibri" pitchFamily="34" charset="0"/>
                <a:cs typeface="Cordia New" pitchFamily="34" charset="-34"/>
              </a:rPr>
              <a:t>Normal </a:t>
            </a:r>
            <a:r>
              <a:rPr lang="en-US" b="1" dirty="0" smtClean="0">
                <a:latin typeface="Calibri" pitchFamily="34" charset="0"/>
                <a:cs typeface="Cordia New" pitchFamily="34" charset="-34"/>
              </a:rPr>
              <a:t>CI </a:t>
            </a:r>
            <a:r>
              <a:rPr lang="en-US" b="1" dirty="0">
                <a:latin typeface="Calibri" pitchFamily="34" charset="0"/>
                <a:cs typeface="Cordia New" pitchFamily="34" charset="-34"/>
              </a:rPr>
              <a:t>= 3.5 – 5.0 L/min/m2</a:t>
            </a:r>
          </a:p>
          <a:p>
            <a:r>
              <a:rPr lang="en-US" b="1" dirty="0">
                <a:latin typeface="Calibri" pitchFamily="34" charset="0"/>
                <a:cs typeface="Cordia New" pitchFamily="34" charset="-34"/>
              </a:rPr>
              <a:t>NB </a:t>
            </a:r>
            <a:r>
              <a:rPr lang="en-US" b="1" dirty="0" smtClean="0">
                <a:latin typeface="Calibri" pitchFamily="34" charset="0"/>
                <a:cs typeface="Cordia New" pitchFamily="34" charset="-34"/>
              </a:rPr>
              <a:t>CI </a:t>
            </a:r>
            <a:r>
              <a:rPr lang="en-US" b="1" dirty="0">
                <a:latin typeface="Calibri" pitchFamily="34" charset="0"/>
                <a:cs typeface="Cordia New" pitchFamily="34" charset="-34"/>
              </a:rPr>
              <a:t>= 1.7 – 3.5 L/min/m2</a:t>
            </a:r>
            <a:endParaRPr lang="th-TH" b="1" dirty="0"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88640"/>
            <a:ext cx="6552729" cy="68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0625" t="26667" r="20781" b="17500"/>
          <a:stretch>
            <a:fillRect/>
          </a:stretch>
        </p:blipFill>
        <p:spPr bwMode="auto">
          <a:xfrm>
            <a:off x="611560" y="958031"/>
            <a:ext cx="7746654" cy="525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143372" y="6215082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Pediatrics and Neonatology (2017)58, 303e312 http://dx.doi.org/10.1016/j.pedneo.2017.01.001  </a:t>
            </a:r>
            <a:endParaRPr lang="th-TH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524676" y="260648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Pathophysiology of Heart </a:t>
            </a:r>
            <a:r>
              <a:rPr lang="en-US" b="1" dirty="0"/>
              <a:t>F</a:t>
            </a:r>
            <a:r>
              <a:rPr lang="en-US" b="1" dirty="0" smtClean="0"/>
              <a:t>ailure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56084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-27384"/>
            <a:ext cx="8229600" cy="1143000"/>
          </a:xfrm>
        </p:spPr>
        <p:txBody>
          <a:bodyPr/>
          <a:lstStyle/>
          <a:p>
            <a:r>
              <a:rPr lang="en-US" altLang="th-TH" sz="2800" b="1" dirty="0" smtClean="0">
                <a:solidFill>
                  <a:schemeClr val="tx1"/>
                </a:solidFill>
              </a:rPr>
              <a:t>Causes of CHF resulting from CHD</a:t>
            </a:r>
            <a:endParaRPr lang="th-TH" sz="5400" dirty="0">
              <a:solidFill>
                <a:schemeClr val="tx1"/>
              </a:solidFill>
            </a:endParaRPr>
          </a:p>
        </p:txBody>
      </p:sp>
      <p:graphicFrame>
        <p:nvGraphicFramePr>
          <p:cNvPr id="4" name="ตัวแทน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6128353"/>
              </p:ext>
            </p:extLst>
          </p:nvPr>
        </p:nvGraphicFramePr>
        <p:xfrm>
          <a:off x="428596" y="1096623"/>
          <a:ext cx="8501122" cy="5500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341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535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Age of Onset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Cause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2507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At</a:t>
                      </a:r>
                      <a:r>
                        <a:rPr lang="en-US" sz="2000" b="1" baseline="0" dirty="0" smtClean="0"/>
                        <a:t> birth</a:t>
                      </a:r>
                      <a:endParaRPr lang="th-T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HLHS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dirty="0" smtClean="0"/>
                        <a:t>Volume overloaded lesions:</a:t>
                      </a:r>
                      <a:r>
                        <a:rPr lang="en-US" sz="2000" b="1" baseline="0" dirty="0" smtClean="0"/>
                        <a:t> TR,PR</a:t>
                      </a:r>
                      <a:endParaRPr lang="en-US" sz="2000" b="1" dirty="0" smtClean="0"/>
                    </a:p>
                    <a:p>
                      <a:r>
                        <a:rPr lang="en-US" sz="2000" b="1" dirty="0" smtClean="0"/>
                        <a:t>Large systemic AV fistula</a:t>
                      </a:r>
                      <a:endParaRPr lang="th-TH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12507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First week</a:t>
                      </a:r>
                      <a:endParaRPr lang="th-T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TGA, PDA, HLHS, TAPVR, Systemic AV fistula</a:t>
                      </a:r>
                    </a:p>
                    <a:p>
                      <a:r>
                        <a:rPr lang="en-US" sz="2000" b="1" dirty="0" smtClean="0"/>
                        <a:t>Critical AS/PS</a:t>
                      </a:r>
                      <a:endParaRPr lang="th-TH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5862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1-4 week</a:t>
                      </a:r>
                      <a:endParaRPr lang="th-T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CoA with</a:t>
                      </a:r>
                      <a:r>
                        <a:rPr lang="en-US" sz="2000" b="1" baseline="0" dirty="0" smtClean="0"/>
                        <a:t> associated anomalies</a:t>
                      </a:r>
                      <a:r>
                        <a:rPr lang="en-US" sz="2000" b="1" dirty="0" smtClean="0"/>
                        <a:t>, Critical</a:t>
                      </a:r>
                      <a:r>
                        <a:rPr lang="en-US" sz="2000" b="1" baseline="0" dirty="0" smtClean="0"/>
                        <a:t> AS</a:t>
                      </a:r>
                    </a:p>
                    <a:p>
                      <a:r>
                        <a:rPr lang="en-US" sz="2000" b="1" baseline="0" dirty="0" smtClean="0"/>
                        <a:t>Large left to right shunt lesions(VSD,PDA)</a:t>
                      </a:r>
                      <a:endParaRPr lang="th-TH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5351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4-6 week</a:t>
                      </a:r>
                      <a:endParaRPr lang="th-T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Endocardial cushion defect</a:t>
                      </a:r>
                      <a:endParaRPr lang="th-TH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6639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6</a:t>
                      </a:r>
                      <a:r>
                        <a:rPr lang="en-US" sz="2000" b="1" baseline="0" dirty="0" smtClean="0"/>
                        <a:t> weeks-4 month</a:t>
                      </a:r>
                      <a:endParaRPr lang="th-TH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Large VSD, Large PDA, ALCAPA</a:t>
                      </a:r>
                      <a:endParaRPr lang="th-TH" sz="2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AutoShape 4"/>
          <p:cNvSpPr>
            <a:spLocks noChangeArrowheads="1"/>
          </p:cNvSpPr>
          <p:nvPr/>
        </p:nvSpPr>
        <p:spPr bwMode="auto">
          <a:xfrm>
            <a:off x="971600" y="476672"/>
            <a:ext cx="7056784" cy="86409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FFFF00">
                  <a:alpha val="89000"/>
                </a:srgbClr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357166"/>
            <a:ext cx="6429420" cy="1143000"/>
          </a:xfrm>
        </p:spPr>
        <p:txBody>
          <a:bodyPr/>
          <a:lstStyle/>
          <a:p>
            <a:r>
              <a:rPr lang="th-TH" sz="3600" b="1" dirty="0" err="1" smtClean="0">
                <a:solidFill>
                  <a:schemeClr val="tx1"/>
                </a:solidFill>
              </a:rPr>
              <a:t>Clinical</a:t>
            </a:r>
            <a:r>
              <a:rPr lang="th-TH" sz="3600" b="1" dirty="0" smtClean="0">
                <a:solidFill>
                  <a:schemeClr val="tx1"/>
                </a:solidFill>
              </a:rPr>
              <a:t> </a:t>
            </a:r>
            <a:r>
              <a:rPr lang="th-TH" sz="3600" b="1" dirty="0" err="1" smtClean="0">
                <a:solidFill>
                  <a:schemeClr val="tx1"/>
                </a:solidFill>
              </a:rPr>
              <a:t>Manifestations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72816"/>
            <a:ext cx="8305800" cy="3962416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th-TH" sz="2800" b="1" dirty="0" err="1" smtClean="0"/>
              <a:t>In</a:t>
            </a:r>
            <a:r>
              <a:rPr lang="th-TH" sz="2800" b="1" dirty="0" smtClean="0"/>
              <a:t> </a:t>
            </a:r>
            <a:r>
              <a:rPr lang="en-US" sz="2800" b="1" dirty="0" smtClean="0"/>
              <a:t>neonates and </a:t>
            </a:r>
            <a:r>
              <a:rPr lang="th-TH" sz="2800" b="1" dirty="0" err="1" smtClean="0"/>
              <a:t>infants</a:t>
            </a:r>
            <a:r>
              <a:rPr lang="th-TH" sz="2800" b="1" dirty="0" smtClean="0"/>
              <a:t> </a:t>
            </a:r>
            <a:endParaRPr lang="en-US" sz="2800" b="1" dirty="0" smtClean="0"/>
          </a:p>
          <a:p>
            <a:r>
              <a:rPr lang="th-TH" sz="2800" dirty="0" err="1" smtClean="0"/>
              <a:t>Tachypnea</a:t>
            </a:r>
            <a:r>
              <a:rPr lang="th-TH" sz="2800" dirty="0" smtClean="0"/>
              <a:t>, </a:t>
            </a:r>
            <a:r>
              <a:rPr lang="th-TH" sz="2800" dirty="0" err="1" smtClean="0"/>
              <a:t>feeding</a:t>
            </a:r>
            <a:r>
              <a:rPr lang="th-TH" sz="2800" dirty="0" smtClean="0"/>
              <a:t> </a:t>
            </a:r>
            <a:r>
              <a:rPr lang="th-TH" sz="2800" dirty="0" err="1" smtClean="0"/>
              <a:t>difficulties</a:t>
            </a:r>
            <a:r>
              <a:rPr lang="th-TH" sz="2800" dirty="0" smtClean="0"/>
              <a:t>, </a:t>
            </a:r>
            <a:r>
              <a:rPr lang="th-TH" sz="2800" dirty="0" err="1" smtClean="0"/>
              <a:t>poor</a:t>
            </a:r>
            <a:r>
              <a:rPr lang="th-TH" sz="2800" dirty="0" smtClean="0"/>
              <a:t> </a:t>
            </a:r>
            <a:r>
              <a:rPr lang="th-TH" sz="2800" dirty="0" err="1" smtClean="0"/>
              <a:t>weight</a:t>
            </a:r>
            <a:r>
              <a:rPr lang="th-TH" sz="2800" dirty="0" smtClean="0"/>
              <a:t> </a:t>
            </a:r>
            <a:r>
              <a:rPr lang="th-TH" sz="2800" dirty="0" err="1" smtClean="0"/>
              <a:t>gain</a:t>
            </a:r>
            <a:r>
              <a:rPr lang="th-TH" sz="2800" dirty="0" smtClean="0"/>
              <a:t>,   </a:t>
            </a:r>
            <a:r>
              <a:rPr lang="th-TH" sz="2800" dirty="0" err="1" smtClean="0"/>
              <a:t>excessive</a:t>
            </a:r>
            <a:r>
              <a:rPr lang="th-TH" sz="2800" dirty="0" smtClean="0"/>
              <a:t> </a:t>
            </a:r>
            <a:r>
              <a:rPr lang="th-TH" sz="2800" dirty="0" err="1" smtClean="0"/>
              <a:t>perspiration</a:t>
            </a:r>
            <a:r>
              <a:rPr lang="th-TH" sz="2800" dirty="0" smtClean="0"/>
              <a:t>, </a:t>
            </a:r>
            <a:r>
              <a:rPr lang="th-TH" sz="2800" dirty="0" err="1" smtClean="0"/>
              <a:t>irritability</a:t>
            </a:r>
            <a:endParaRPr lang="th-TH" sz="2800" dirty="0"/>
          </a:p>
          <a:p>
            <a:pPr marL="0" indent="0">
              <a:buNone/>
            </a:pPr>
            <a:r>
              <a:rPr lang="th-TH" sz="2800" dirty="0" smtClean="0"/>
              <a:t>    </a:t>
            </a:r>
            <a:r>
              <a:rPr lang="th-TH" sz="2800" dirty="0" err="1" smtClean="0"/>
              <a:t>weak</a:t>
            </a:r>
            <a:r>
              <a:rPr lang="th-TH" sz="2800" dirty="0" smtClean="0"/>
              <a:t> </a:t>
            </a:r>
            <a:r>
              <a:rPr lang="th-TH" sz="2800" dirty="0" err="1" smtClean="0"/>
              <a:t>cry</a:t>
            </a:r>
            <a:r>
              <a:rPr lang="th-TH" sz="2800" dirty="0" smtClean="0"/>
              <a:t> </a:t>
            </a:r>
            <a:r>
              <a:rPr lang="th-TH" sz="2800" dirty="0" err="1" smtClean="0"/>
              <a:t>and</a:t>
            </a:r>
            <a:r>
              <a:rPr lang="th-TH" sz="2800" dirty="0" smtClean="0"/>
              <a:t> </a:t>
            </a:r>
            <a:r>
              <a:rPr lang="th-TH" sz="2800" dirty="0" err="1" smtClean="0"/>
              <a:t>noisy</a:t>
            </a:r>
            <a:r>
              <a:rPr lang="th-TH" sz="2800" dirty="0" smtClean="0"/>
              <a:t>, </a:t>
            </a:r>
            <a:r>
              <a:rPr lang="th-TH" sz="2800" dirty="0" err="1" smtClean="0"/>
              <a:t>labored</a:t>
            </a:r>
            <a:r>
              <a:rPr lang="th-TH" sz="2800" dirty="0" smtClean="0"/>
              <a:t> </a:t>
            </a:r>
            <a:r>
              <a:rPr lang="th-TH" sz="2800" dirty="0" err="1" smtClean="0"/>
              <a:t>respiration</a:t>
            </a:r>
            <a:endParaRPr lang="en-US" sz="2800" dirty="0" smtClean="0"/>
          </a:p>
          <a:p>
            <a:r>
              <a:rPr lang="th-TH" sz="2800" dirty="0" err="1" smtClean="0"/>
              <a:t>Hepatomegaly</a:t>
            </a:r>
            <a:r>
              <a:rPr lang="th-TH" sz="2800" dirty="0" smtClean="0"/>
              <a:t>  </a:t>
            </a:r>
            <a:r>
              <a:rPr lang="th-TH" sz="2800" dirty="0" err="1" smtClean="0"/>
              <a:t>and</a:t>
            </a:r>
            <a:r>
              <a:rPr lang="th-TH" sz="2800" dirty="0" smtClean="0"/>
              <a:t>  </a:t>
            </a:r>
            <a:r>
              <a:rPr lang="th-TH" sz="2800" dirty="0" err="1" smtClean="0"/>
              <a:t>Cardiomegal</a:t>
            </a:r>
            <a:r>
              <a:rPr lang="en-US" sz="2800" dirty="0" smtClean="0"/>
              <a:t>y</a:t>
            </a:r>
          </a:p>
          <a:p>
            <a:r>
              <a:rPr lang="th-TH" sz="2800" dirty="0" err="1" smtClean="0"/>
              <a:t>Tachycardia</a:t>
            </a:r>
            <a:r>
              <a:rPr lang="th-TH" sz="2800" dirty="0" smtClean="0"/>
              <a:t> </a:t>
            </a:r>
            <a:r>
              <a:rPr lang="th-TH" sz="2800" dirty="0" err="1" smtClean="0"/>
              <a:t>and</a:t>
            </a:r>
            <a:r>
              <a:rPr lang="th-TH" sz="2800" dirty="0" smtClean="0"/>
              <a:t> </a:t>
            </a:r>
            <a:r>
              <a:rPr lang="th-TH" sz="2800" dirty="0" err="1" smtClean="0"/>
              <a:t>gallop</a:t>
            </a:r>
            <a:r>
              <a:rPr lang="th-TH" sz="2800" dirty="0" smtClean="0"/>
              <a:t> </a:t>
            </a:r>
            <a:r>
              <a:rPr lang="th-TH" sz="2800" dirty="0" err="1" smtClean="0"/>
              <a:t>rhythm</a:t>
            </a:r>
            <a:endParaRPr lang="en-US" sz="2800" dirty="0" smtClean="0"/>
          </a:p>
          <a:p>
            <a:r>
              <a:rPr lang="th-TH" sz="2800" dirty="0" err="1" smtClean="0"/>
              <a:t>Edem</a:t>
            </a:r>
            <a:r>
              <a:rPr lang="en-US" sz="2800" dirty="0" smtClean="0"/>
              <a:t>a</a:t>
            </a:r>
          </a:p>
          <a:p>
            <a:r>
              <a:rPr lang="th-TH" sz="2800" dirty="0" err="1" smtClean="0"/>
              <a:t>Pallor</a:t>
            </a:r>
            <a:r>
              <a:rPr lang="th-TH" sz="2800" dirty="0" smtClean="0"/>
              <a:t> </a:t>
            </a:r>
            <a:r>
              <a:rPr lang="th-TH" sz="2800" dirty="0" err="1" smtClean="0"/>
              <a:t>and</a:t>
            </a:r>
            <a:r>
              <a:rPr lang="th-TH" sz="2800" dirty="0" smtClean="0"/>
              <a:t> </a:t>
            </a:r>
            <a:r>
              <a:rPr lang="th-TH" sz="2800" dirty="0" err="1" smtClean="0"/>
              <a:t>deep</a:t>
            </a:r>
            <a:r>
              <a:rPr lang="th-TH" sz="2800" dirty="0" smtClean="0"/>
              <a:t> </a:t>
            </a:r>
            <a:r>
              <a:rPr lang="th-TH" sz="2800" dirty="0" err="1" smtClean="0"/>
              <a:t>coloring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/>
          <p:cNvSpPr>
            <a:spLocks noChangeArrowheads="1"/>
          </p:cNvSpPr>
          <p:nvPr/>
        </p:nvSpPr>
        <p:spPr bwMode="auto">
          <a:xfrm>
            <a:off x="827584" y="548680"/>
            <a:ext cx="7488832" cy="89912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rgbClr val="FFFF00">
                  <a:alpha val="89000"/>
                </a:srgbClr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571472" y="428604"/>
            <a:ext cx="7772400" cy="1143000"/>
          </a:xfrm>
        </p:spPr>
        <p:txBody>
          <a:bodyPr/>
          <a:lstStyle/>
          <a:p>
            <a:r>
              <a:rPr lang="th-TH" sz="3600" b="1" dirty="0" err="1" smtClean="0">
                <a:solidFill>
                  <a:schemeClr val="tx1"/>
                </a:solidFill>
              </a:rPr>
              <a:t>Clinical</a:t>
            </a:r>
            <a:r>
              <a:rPr lang="th-TH" sz="3600" b="1" dirty="0" smtClean="0">
                <a:solidFill>
                  <a:schemeClr val="tx1"/>
                </a:solidFill>
              </a:rPr>
              <a:t> </a:t>
            </a:r>
            <a:r>
              <a:rPr lang="th-TH" sz="3600" b="1" dirty="0" err="1" smtClean="0">
                <a:solidFill>
                  <a:schemeClr val="tx1"/>
                </a:solidFill>
              </a:rPr>
              <a:t>Manifestations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924800" cy="3748102"/>
          </a:xfrm>
        </p:spPr>
        <p:txBody>
          <a:bodyPr/>
          <a:lstStyle/>
          <a:p>
            <a:pPr>
              <a:buFontTx/>
              <a:buNone/>
            </a:pPr>
            <a:r>
              <a:rPr lang="th-TH" sz="2800" b="1" dirty="0" err="1" smtClean="0"/>
              <a:t>In</a:t>
            </a:r>
            <a:r>
              <a:rPr lang="th-TH" sz="2800" b="1" dirty="0" smtClean="0"/>
              <a:t> </a:t>
            </a:r>
            <a:r>
              <a:rPr lang="th-TH" sz="2800" b="1" dirty="0" err="1" smtClean="0"/>
              <a:t>Children</a:t>
            </a:r>
            <a:r>
              <a:rPr lang="th-TH" sz="2800" b="1" dirty="0" smtClean="0"/>
              <a:t> </a:t>
            </a:r>
            <a:endParaRPr lang="en-US" sz="2800" b="1" dirty="0" smtClean="0"/>
          </a:p>
          <a:p>
            <a:r>
              <a:rPr lang="th-TH" sz="2800" dirty="0" err="1" smtClean="0"/>
              <a:t>Fatigue</a:t>
            </a:r>
            <a:r>
              <a:rPr lang="th-TH" sz="2800" dirty="0" smtClean="0"/>
              <a:t>, </a:t>
            </a:r>
            <a:r>
              <a:rPr lang="th-TH" sz="2800" dirty="0" err="1" smtClean="0"/>
              <a:t>effort</a:t>
            </a:r>
            <a:r>
              <a:rPr lang="th-TH" sz="2800" dirty="0" smtClean="0"/>
              <a:t> </a:t>
            </a:r>
            <a:r>
              <a:rPr lang="th-TH" sz="2800" dirty="0" err="1" smtClean="0"/>
              <a:t>intolerance</a:t>
            </a:r>
            <a:r>
              <a:rPr lang="th-TH" sz="2800" dirty="0" smtClean="0"/>
              <a:t>, </a:t>
            </a:r>
            <a:r>
              <a:rPr lang="th-TH" sz="2800" dirty="0" err="1" smtClean="0"/>
              <a:t>anorexia</a:t>
            </a:r>
            <a:r>
              <a:rPr lang="th-TH" sz="2800" dirty="0" smtClean="0"/>
              <a:t>, </a:t>
            </a:r>
            <a:endParaRPr lang="th-TH" sz="2800" dirty="0" smtClean="0"/>
          </a:p>
          <a:p>
            <a:pPr marL="0" indent="0">
              <a:buNone/>
            </a:pPr>
            <a:r>
              <a:rPr lang="th-TH" sz="2800" dirty="0"/>
              <a:t> </a:t>
            </a:r>
            <a:r>
              <a:rPr lang="th-TH" sz="2800" dirty="0" smtClean="0"/>
              <a:t>  </a:t>
            </a:r>
            <a:r>
              <a:rPr lang="th-TH" sz="2800" dirty="0" err="1" smtClean="0"/>
              <a:t>abdominal</a:t>
            </a:r>
            <a:r>
              <a:rPr lang="th-TH" sz="2800" dirty="0" smtClean="0"/>
              <a:t> </a:t>
            </a:r>
            <a:r>
              <a:rPr lang="th-TH" sz="2800" dirty="0" err="1" smtClean="0"/>
              <a:t>pain</a:t>
            </a:r>
            <a:r>
              <a:rPr lang="th-TH" sz="2800" dirty="0" smtClean="0"/>
              <a:t> </a:t>
            </a:r>
            <a:r>
              <a:rPr lang="th-TH" sz="2800" dirty="0" err="1" smtClean="0"/>
              <a:t>and</a:t>
            </a:r>
            <a:r>
              <a:rPr lang="th-TH" sz="2800" dirty="0" smtClean="0"/>
              <a:t> </a:t>
            </a:r>
            <a:r>
              <a:rPr lang="th-TH" sz="2800" dirty="0" err="1" smtClean="0"/>
              <a:t>cough</a:t>
            </a:r>
            <a:endParaRPr lang="en-US" sz="2800" dirty="0" smtClean="0"/>
          </a:p>
          <a:p>
            <a:r>
              <a:rPr lang="th-TH" sz="2800" dirty="0" err="1" smtClean="0"/>
              <a:t>Engorged</a:t>
            </a:r>
            <a:r>
              <a:rPr lang="th-TH" sz="2800" dirty="0" smtClean="0"/>
              <a:t> </a:t>
            </a:r>
            <a:r>
              <a:rPr lang="th-TH" sz="2800" dirty="0" err="1" smtClean="0"/>
              <a:t>neck</a:t>
            </a:r>
            <a:r>
              <a:rPr lang="th-TH" sz="2800" dirty="0" smtClean="0"/>
              <a:t> </a:t>
            </a:r>
            <a:r>
              <a:rPr lang="th-TH" sz="2800" dirty="0" err="1" smtClean="0"/>
              <a:t>vein</a:t>
            </a:r>
            <a:r>
              <a:rPr lang="th-TH" sz="2800" dirty="0" smtClean="0"/>
              <a:t>, </a:t>
            </a:r>
            <a:r>
              <a:rPr lang="th-TH" sz="2800" dirty="0" err="1" smtClean="0"/>
              <a:t>hepatomegaly</a:t>
            </a:r>
            <a:r>
              <a:rPr lang="th-TH" sz="2800" dirty="0" smtClean="0"/>
              <a:t> </a:t>
            </a:r>
            <a:r>
              <a:rPr lang="th-TH" sz="2800" dirty="0" err="1" smtClean="0"/>
              <a:t>and</a:t>
            </a:r>
            <a:r>
              <a:rPr lang="th-TH" sz="2800" dirty="0" smtClean="0"/>
              <a:t> </a:t>
            </a:r>
            <a:r>
              <a:rPr lang="th-TH" sz="2800" dirty="0" err="1" smtClean="0"/>
              <a:t>edema</a:t>
            </a:r>
            <a:endParaRPr lang="en-US" sz="2800" dirty="0" smtClean="0"/>
          </a:p>
          <a:p>
            <a:r>
              <a:rPr lang="th-TH" sz="2800" dirty="0" err="1" smtClean="0"/>
              <a:t>Dyspnea</a:t>
            </a:r>
            <a:r>
              <a:rPr lang="th-TH" sz="2800" dirty="0" smtClean="0"/>
              <a:t>, </a:t>
            </a:r>
            <a:r>
              <a:rPr lang="th-TH" sz="2800" dirty="0" err="1" smtClean="0"/>
              <a:t>orthopnea</a:t>
            </a:r>
            <a:r>
              <a:rPr lang="th-TH" sz="2800" dirty="0" smtClean="0"/>
              <a:t> </a:t>
            </a:r>
            <a:r>
              <a:rPr lang="th-TH" sz="2800" dirty="0" err="1" smtClean="0"/>
              <a:t>and</a:t>
            </a:r>
            <a:r>
              <a:rPr lang="th-TH" sz="2800" dirty="0" smtClean="0"/>
              <a:t> </a:t>
            </a:r>
            <a:r>
              <a:rPr lang="th-TH" sz="2800" dirty="0" err="1" smtClean="0"/>
              <a:t>pulmonary</a:t>
            </a:r>
            <a:r>
              <a:rPr lang="th-TH" sz="2800" dirty="0" smtClean="0"/>
              <a:t> </a:t>
            </a:r>
            <a:r>
              <a:rPr lang="th-TH" sz="2800" dirty="0" err="1" smtClean="0"/>
              <a:t>rale</a:t>
            </a:r>
            <a:r>
              <a:rPr lang="en-US" sz="2800" dirty="0" smtClean="0"/>
              <a:t>s</a:t>
            </a:r>
          </a:p>
          <a:p>
            <a:r>
              <a:rPr lang="th-TH" sz="2800" dirty="0" err="1" smtClean="0"/>
              <a:t>Cardiomegaly</a:t>
            </a:r>
            <a:endParaRPr lang="en-US" sz="2800" dirty="0" smtClean="0"/>
          </a:p>
          <a:p>
            <a:r>
              <a:rPr lang="th-TH" sz="2800" dirty="0" err="1" smtClean="0"/>
              <a:t>Gallop</a:t>
            </a:r>
            <a:r>
              <a:rPr lang="th-TH" sz="2800" dirty="0" smtClean="0"/>
              <a:t> </a:t>
            </a:r>
            <a:r>
              <a:rPr lang="th-TH" sz="2800" dirty="0" err="1" smtClean="0"/>
              <a:t>rhythm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579</Words>
  <Application>Microsoft Office PowerPoint</Application>
  <PresentationFormat>นำเสนอทางหน้าจอ (4:3)</PresentationFormat>
  <Paragraphs>143</Paragraphs>
  <Slides>20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20</vt:i4>
      </vt:variant>
    </vt:vector>
  </HeadingPairs>
  <TitlesOfParts>
    <vt:vector size="22" baseType="lpstr">
      <vt:lpstr>Default Design</vt:lpstr>
      <vt:lpstr>1_Custom Design</vt:lpstr>
      <vt:lpstr>Congestive Heart Failure A basic science to clinical practice</vt:lpstr>
      <vt:lpstr>Congestive heart failure (CHF)</vt:lpstr>
      <vt:lpstr>       The Frank Starling mechanism</vt:lpstr>
      <vt:lpstr>The Pressure volume loop of ventricles</vt:lpstr>
      <vt:lpstr>Maximizing Oxygen Delivery</vt:lpstr>
      <vt:lpstr>งานนำเสนอ PowerPoint</vt:lpstr>
      <vt:lpstr>Causes of CHF resulting from CHD</vt:lpstr>
      <vt:lpstr>Clinical Manifestations</vt:lpstr>
      <vt:lpstr>Clinical Manifestations</vt:lpstr>
      <vt:lpstr>CHF in Neonates and Infants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Mechanism of digitalis action</vt:lpstr>
      <vt:lpstr>Digitalis</vt:lpstr>
      <vt:lpstr>Pediatric digitalis dose </vt:lpstr>
      <vt:lpstr>Effects of catecholamines</vt:lpstr>
      <vt:lpstr>Common CHD with CHF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Interventional Pediatric Cardiology</dc:title>
  <dc:creator>Malinee</dc:creator>
  <cp:lastModifiedBy>idea</cp:lastModifiedBy>
  <cp:revision>159</cp:revision>
  <dcterms:created xsi:type="dcterms:W3CDTF">2013-07-25T20:58:32Z</dcterms:created>
  <dcterms:modified xsi:type="dcterms:W3CDTF">2019-04-15T00:59:26Z</dcterms:modified>
</cp:coreProperties>
</file>