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5" d="100"/>
          <a:sy n="85" d="100"/>
        </p:scale>
        <p:origin x="-1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9A51D-682C-9849-9591-ABE3D40BBC02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06C05-B79C-5542-BDCC-0224741DA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Related to gestational age and weight, more vulnerable to injury from resuscitation.</a:t>
            </a:r>
          </a:p>
          <a:p>
            <a:r>
              <a:rPr lang="en-US" dirty="0" smtClean="0"/>
              <a:t>Complications can reflect reason for prematurity others</a:t>
            </a:r>
            <a:r>
              <a:rPr lang="en-US" baseline="0" dirty="0" smtClean="0"/>
              <a:t> from anatomic and physiological immaturity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06C05-B79C-5542-BDCC-0224741DA44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Changes of need for resuscitation greater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06C05-B79C-5542-BDCC-0224741DA44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Difficult to ventilate and more susceptible</a:t>
            </a:r>
            <a:r>
              <a:rPr lang="en-US" baseline="0" dirty="0" smtClean="0"/>
              <a:t> to injury from PPV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06C05-B79C-5542-BDCC-0224741DA44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Volume air in PPV</a:t>
            </a:r>
            <a:r>
              <a:rPr lang="en-US" baseline="0" dirty="0" smtClean="0"/>
              <a:t> needed Is small, lowest inflation pressure and volume, to keep HR &gt; 100 </a:t>
            </a:r>
            <a:r>
              <a:rPr lang="en-US" baseline="0" dirty="0" err="1" smtClean="0"/>
              <a:t>bpm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06C05-B79C-5542-BDCC-0224741DA44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Excessive O2 after</a:t>
            </a:r>
            <a:r>
              <a:rPr lang="en-US" baseline="0" dirty="0" smtClean="0"/>
              <a:t> perfusion restored, causes additional injury. Preterm tissues normally develop in a low O2 environment and mechanism that protect the body from O2 associated injury not developed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06C05-B79C-5542-BDCC-0224741DA44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</a:t>
            </a:r>
            <a:r>
              <a:rPr lang="en-US" baseline="0" dirty="0" smtClean="0"/>
              <a:t> 32 wks fragile network of cap in brain that are prone to rupture and bleed. Obstruction of venous drainage from head or rapid changes in the blood CO2 , BP, or blood volume increase risk of rupturing these cap. Inadequate blood flow and O2 delivery cause damage to other areas of the brain , excessive O2 damage to retina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06C05-B79C-5542-BDCC-0224741DA44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E477-735D-2343-BB37-98D0F6FC5501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5E37-B433-1E44-97D2-3DDF729B1F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E477-735D-2343-BB37-98D0F6FC5501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5E37-B433-1E44-97D2-3DDF729B1F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E477-735D-2343-BB37-98D0F6FC5501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5E37-B433-1E44-97D2-3DDF729B1F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CCA8E477-735D-2343-BB37-98D0F6FC5501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5E37-B433-1E44-97D2-3DDF729B1F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E477-735D-2343-BB37-98D0F6FC5501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5E37-B433-1E44-97D2-3DDF729B1F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E477-735D-2343-BB37-98D0F6FC5501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E477-735D-2343-BB37-98D0F6FC5501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5E37-B433-1E44-97D2-3DDF729B1F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E477-735D-2343-BB37-98D0F6FC5501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5E37-B433-1E44-97D2-3DDF729B1F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E477-735D-2343-BB37-98D0F6FC5501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5E37-B433-1E44-97D2-3DDF729B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E477-735D-2343-BB37-98D0F6FC5501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5E37-B433-1E44-97D2-3DDF729B1F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E477-735D-2343-BB37-98D0F6FC5501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5E37-B433-1E44-97D2-3DDF729B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E477-735D-2343-BB37-98D0F6FC5501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5E37-B433-1E44-97D2-3DDF729B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8E477-735D-2343-BB37-98D0F6FC5501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25E37-B433-1E44-97D2-3DDF729B1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Resuscitation of Preterm Babies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743200"/>
            <a:ext cx="5029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decrease change of neurological damage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Handle baby gently</a:t>
            </a:r>
          </a:p>
          <a:p>
            <a:r>
              <a:rPr lang="en-US" sz="2800" dirty="0" smtClean="0"/>
              <a:t>Do not position baby’s legs higher than the head</a:t>
            </a:r>
          </a:p>
          <a:p>
            <a:r>
              <a:rPr lang="en-US" sz="2800" dirty="0" smtClean="0"/>
              <a:t>Avoid delivering excessive pressure during PPV or CPAP</a:t>
            </a:r>
          </a:p>
          <a:p>
            <a:pPr lvl="1"/>
            <a:r>
              <a:rPr lang="en-US" sz="2800" dirty="0" smtClean="0"/>
              <a:t>Can cause </a:t>
            </a:r>
            <a:r>
              <a:rPr lang="en-US" sz="2800" dirty="0" err="1" smtClean="0"/>
              <a:t>pneumothorax</a:t>
            </a:r>
            <a:r>
              <a:rPr lang="en-US" sz="2800" dirty="0" smtClean="0"/>
              <a:t>, interfere with venous return from the head, both these can lead to brain hemorrhage</a:t>
            </a:r>
          </a:p>
          <a:p>
            <a:r>
              <a:rPr lang="en-US" sz="2800" dirty="0" smtClean="0"/>
              <a:t>Use pulse </a:t>
            </a:r>
            <a:r>
              <a:rPr lang="en-US" sz="2800" dirty="0" err="1" smtClean="0"/>
              <a:t>oximeter</a:t>
            </a:r>
            <a:r>
              <a:rPr lang="en-US" sz="2800" dirty="0" smtClean="0"/>
              <a:t> and blood gases to monitor and adjust ventilation and O2 concentration</a:t>
            </a:r>
          </a:p>
          <a:p>
            <a:r>
              <a:rPr lang="en-US" sz="2800" dirty="0" smtClean="0"/>
              <a:t>Do not rapidly infuse IV fluids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Precautions after initial stabilization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800599"/>
          </a:xfrm>
        </p:spPr>
        <p:txBody>
          <a:bodyPr>
            <a:noAutofit/>
          </a:bodyPr>
          <a:lstStyle/>
          <a:p>
            <a:r>
              <a:rPr lang="en-US" sz="2800" dirty="0" smtClean="0"/>
              <a:t>Monitor baby’s </a:t>
            </a:r>
            <a:r>
              <a:rPr lang="en-US" sz="2800" dirty="0" smtClean="0"/>
              <a:t>temperature</a:t>
            </a:r>
          </a:p>
          <a:p>
            <a:r>
              <a:rPr lang="en-US" sz="2800" dirty="0" smtClean="0"/>
              <a:t>Monitor </a:t>
            </a:r>
            <a:r>
              <a:rPr lang="en-US" sz="2800" dirty="0" smtClean="0"/>
              <a:t>blood glucose</a:t>
            </a:r>
          </a:p>
          <a:p>
            <a:pPr lvl="1"/>
            <a:r>
              <a:rPr lang="en-US" sz="2800" dirty="0" err="1" smtClean="0"/>
              <a:t>Premies</a:t>
            </a:r>
            <a:r>
              <a:rPr lang="en-US" sz="2800" dirty="0" smtClean="0"/>
              <a:t> have lower amounts stored glucose</a:t>
            </a:r>
          </a:p>
          <a:p>
            <a:pPr lvl="1"/>
            <a:r>
              <a:rPr lang="en-US" sz="2800" dirty="0" smtClean="0"/>
              <a:t>Secure IV access, initiate dextrose infusion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Monitor for apnea and </a:t>
            </a:r>
            <a:r>
              <a:rPr lang="en-US" sz="2800" dirty="0" err="1" smtClean="0"/>
              <a:t>bradycardia</a:t>
            </a:r>
            <a:endParaRPr lang="en-US" sz="2800" dirty="0" smtClean="0"/>
          </a:p>
          <a:p>
            <a:pPr lvl="1"/>
            <a:r>
              <a:rPr lang="en-US" sz="2800" dirty="0" smtClean="0"/>
              <a:t>May be first clinical sign of abnormality in body temperature, O2, CO2, electrolytes, blood glucose, blood acid levels</a:t>
            </a:r>
            <a:endParaRPr lang="en-US" sz="2800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914400"/>
            <a:ext cx="2971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4478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Why </a:t>
            </a:r>
            <a:r>
              <a:rPr lang="en-US" sz="2800" dirty="0" err="1" smtClean="0"/>
              <a:t>premies</a:t>
            </a:r>
            <a:r>
              <a:rPr lang="en-US" sz="2800" dirty="0" smtClean="0"/>
              <a:t> are at higher risk of medical complications</a:t>
            </a:r>
          </a:p>
          <a:p>
            <a:r>
              <a:rPr lang="en-US" sz="2800" dirty="0" smtClean="0"/>
              <a:t>Additional resourced needed</a:t>
            </a:r>
          </a:p>
          <a:p>
            <a:r>
              <a:rPr lang="en-US" sz="2800" dirty="0" smtClean="0"/>
              <a:t>Strategies to maintain body temperature</a:t>
            </a:r>
          </a:p>
          <a:p>
            <a:r>
              <a:rPr lang="en-US" sz="2800" dirty="0" smtClean="0"/>
              <a:t>How to assist ventilation</a:t>
            </a:r>
          </a:p>
          <a:p>
            <a:r>
              <a:rPr lang="en-US" sz="2800" dirty="0" smtClean="0"/>
              <a:t>O2 management</a:t>
            </a:r>
          </a:p>
          <a:p>
            <a:r>
              <a:rPr lang="en-US" sz="2800" dirty="0" smtClean="0"/>
              <a:t>Ways to decrease chances of lung and brain injury</a:t>
            </a:r>
          </a:p>
          <a:p>
            <a:r>
              <a:rPr lang="en-US" sz="2800" dirty="0" smtClean="0"/>
              <a:t>Considerations after initial stabilization period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 </a:t>
            </a:r>
            <a:r>
              <a:rPr lang="en-US" dirty="0" err="1" smtClean="0"/>
              <a:t>premies</a:t>
            </a:r>
            <a:r>
              <a:rPr lang="en-US" dirty="0" smtClean="0"/>
              <a:t> have higher risk of complications?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199"/>
          </a:xfrm>
        </p:spPr>
        <p:txBody>
          <a:bodyPr>
            <a:normAutofit/>
          </a:bodyPr>
          <a:lstStyle/>
          <a:p>
            <a:r>
              <a:rPr lang="en-US" dirty="0" smtClean="0"/>
              <a:t>Skin: thin, less fat, large surface area, limited metabolic response to cold </a:t>
            </a:r>
          </a:p>
          <a:p>
            <a:pPr lvl="1"/>
            <a:r>
              <a:rPr lang="en-US" sz="2400" dirty="0" smtClean="0"/>
              <a:t>RAPID HEAT LOSS</a:t>
            </a:r>
          </a:p>
          <a:p>
            <a:r>
              <a:rPr lang="en-US" dirty="0" smtClean="0"/>
              <a:t>Weak chest muscles, flexible ribs</a:t>
            </a:r>
          </a:p>
          <a:p>
            <a:pPr lvl="1"/>
            <a:r>
              <a:rPr lang="en-US" sz="2400" dirty="0" smtClean="0"/>
              <a:t> DECREASED EFFICIENTY BREATHING EFFORTS</a:t>
            </a:r>
          </a:p>
          <a:p>
            <a:r>
              <a:rPr lang="en-US" dirty="0" smtClean="0"/>
              <a:t>Immature lungs, lack surfactant </a:t>
            </a:r>
          </a:p>
          <a:p>
            <a:pPr lvl="1"/>
            <a:r>
              <a:rPr lang="en-US" sz="2400" dirty="0" smtClean="0"/>
              <a:t>DIFFICULT TO VENTILATE INJURY FROM PPV</a:t>
            </a:r>
          </a:p>
          <a:p>
            <a:r>
              <a:rPr lang="en-US" dirty="0" smtClean="0"/>
              <a:t>Immature tissues </a:t>
            </a:r>
          </a:p>
          <a:p>
            <a:pPr lvl="1"/>
            <a:r>
              <a:rPr lang="en-US" sz="2400" dirty="0" smtClean="0"/>
              <a:t>DAMAGED BY O2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Premies</a:t>
            </a:r>
            <a:r>
              <a:rPr lang="en-US" dirty="0" smtClean="0"/>
              <a:t>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Infection of amniotic fluid plus baby’s immature immune system </a:t>
            </a:r>
          </a:p>
          <a:p>
            <a:pPr lvl="1"/>
            <a:r>
              <a:rPr lang="en-US" sz="2400" dirty="0" smtClean="0"/>
              <a:t>SEVERE INFECTIONS</a:t>
            </a:r>
          </a:p>
          <a:p>
            <a:r>
              <a:rPr lang="en-US" dirty="0" smtClean="0"/>
              <a:t>Smaller blood volume to loose</a:t>
            </a:r>
          </a:p>
          <a:p>
            <a:pPr lvl="1"/>
            <a:r>
              <a:rPr lang="en-US" sz="2400" dirty="0" smtClean="0"/>
              <a:t> RISK HYPOVOLEMIA</a:t>
            </a:r>
          </a:p>
          <a:p>
            <a:r>
              <a:rPr lang="en-US" dirty="0" smtClean="0"/>
              <a:t>Immature blood vessels in brain cannot adjust to rapid changes in blood flow </a:t>
            </a:r>
          </a:p>
          <a:p>
            <a:pPr lvl="1"/>
            <a:r>
              <a:rPr lang="en-US" sz="2400" dirty="0" smtClean="0"/>
              <a:t>RISK of INTRACRANIAL BLEEDING OR HYPOXIA</a:t>
            </a:r>
          </a:p>
          <a:p>
            <a:r>
              <a:rPr lang="en-US" dirty="0" smtClean="0"/>
              <a:t>Limited metabolic reserve and immature compensatory mechanisms </a:t>
            </a:r>
          </a:p>
          <a:p>
            <a:pPr lvl="1"/>
            <a:r>
              <a:rPr lang="en-US" sz="2400" dirty="0" smtClean="0"/>
              <a:t>RISK HYPOGLYCEMIA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resuscitation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>
            <a:noAutofit/>
          </a:bodyPr>
          <a:lstStyle/>
          <a:p>
            <a:r>
              <a:rPr lang="en-US" dirty="0" smtClean="0"/>
              <a:t>Temperature control</a:t>
            </a:r>
          </a:p>
          <a:p>
            <a:pPr lvl="1"/>
            <a:r>
              <a:rPr lang="en-US" sz="2400" dirty="0" smtClean="0"/>
              <a:t>Servo- controlled radian warmer with a temperature sensor</a:t>
            </a:r>
          </a:p>
          <a:p>
            <a:pPr lvl="1"/>
            <a:r>
              <a:rPr lang="en-US" sz="2400" dirty="0" smtClean="0"/>
              <a:t>Polyethylene bag/wrap</a:t>
            </a:r>
          </a:p>
          <a:p>
            <a:r>
              <a:rPr lang="en-US" dirty="0" smtClean="0"/>
              <a:t>Ventilation</a:t>
            </a:r>
          </a:p>
          <a:p>
            <a:pPr lvl="1"/>
            <a:r>
              <a:rPr lang="en-US" sz="2400" dirty="0" smtClean="0"/>
              <a:t>O2 blender, </a:t>
            </a:r>
            <a:r>
              <a:rPr lang="en-US" sz="2400" dirty="0" err="1" smtClean="0"/>
              <a:t>oximeter</a:t>
            </a:r>
            <a:r>
              <a:rPr lang="en-US" sz="2400" dirty="0" smtClean="0"/>
              <a:t>, small sensors</a:t>
            </a:r>
          </a:p>
          <a:p>
            <a:pPr lvl="1"/>
            <a:r>
              <a:rPr lang="en-US" sz="2400" dirty="0" smtClean="0"/>
              <a:t>T-piece or flow inflating bag for PEEP/CPAP</a:t>
            </a:r>
          </a:p>
          <a:p>
            <a:pPr lvl="1"/>
            <a:r>
              <a:rPr lang="en-US" sz="2400" dirty="0" smtClean="0"/>
              <a:t>Preterm sized resuscitation mask, size-O laryngoscope blade, ET tubes 2.5, 3.0 mm</a:t>
            </a:r>
          </a:p>
          <a:p>
            <a:pPr lvl="1"/>
            <a:r>
              <a:rPr lang="en-US" sz="2400" dirty="0" smtClean="0"/>
              <a:t>Surfactant?</a:t>
            </a:r>
          </a:p>
          <a:p>
            <a:r>
              <a:rPr lang="en-US" dirty="0" smtClean="0"/>
              <a:t>Cardiac monitoring</a:t>
            </a:r>
          </a:p>
          <a:p>
            <a:pPr lvl="1"/>
            <a:r>
              <a:rPr lang="en-US" sz="2400" dirty="0" smtClean="0"/>
              <a:t>ECG </a:t>
            </a:r>
            <a:r>
              <a:rPr lang="en-US" sz="2400" dirty="0" smtClean="0"/>
              <a:t>monitor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keep baby warm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399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Increase temperature in room: 23-25 C and preheat </a:t>
            </a:r>
            <a:r>
              <a:rPr lang="en-US" sz="2800" dirty="0" smtClean="0"/>
              <a:t>warmer</a:t>
            </a:r>
          </a:p>
          <a:p>
            <a:r>
              <a:rPr lang="en-US" sz="2800" dirty="0" smtClean="0"/>
              <a:t>Transport incubator with </a:t>
            </a:r>
            <a:r>
              <a:rPr lang="en-US" sz="2800" dirty="0" smtClean="0"/>
              <a:t>blended  O2</a:t>
            </a:r>
            <a:endParaRPr lang="en-US" sz="2800" dirty="0" smtClean="0"/>
          </a:p>
          <a:p>
            <a:r>
              <a:rPr lang="en-US" sz="2800" dirty="0" smtClean="0"/>
              <a:t>Babies &lt; 32 wks gestation</a:t>
            </a:r>
          </a:p>
          <a:p>
            <a:pPr lvl="1"/>
            <a:r>
              <a:rPr lang="en-US" sz="2800" dirty="0" smtClean="0"/>
              <a:t>Hat</a:t>
            </a:r>
          </a:p>
          <a:p>
            <a:pPr lvl="1"/>
            <a:r>
              <a:rPr lang="en-US" sz="2800" dirty="0" smtClean="0"/>
              <a:t>Thermal mattress under the blanket on radian warmer</a:t>
            </a:r>
          </a:p>
          <a:p>
            <a:pPr lvl="1"/>
            <a:r>
              <a:rPr lang="en-US" sz="2800" dirty="0" smtClean="0"/>
              <a:t>Wrap baby in polyethylene plastic bag/wrap- keep baby covered</a:t>
            </a:r>
          </a:p>
          <a:p>
            <a:pPr lvl="1"/>
            <a:r>
              <a:rPr lang="en-US" sz="2800" dirty="0" smtClean="0"/>
              <a:t>Monitor baby’s temperature, avoid over heating</a:t>
            </a:r>
          </a:p>
          <a:p>
            <a:pPr lvl="1"/>
            <a:r>
              <a:rPr lang="en-US" sz="2800" dirty="0" smtClean="0"/>
              <a:t>Maintain </a:t>
            </a:r>
            <a:r>
              <a:rPr lang="en-US" sz="2800" dirty="0" err="1" smtClean="0"/>
              <a:t>axillary</a:t>
            </a:r>
            <a:r>
              <a:rPr lang="en-US" sz="2800" dirty="0" smtClean="0"/>
              <a:t>  temperature 36.5-37.5C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Assisting Ventilation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5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If apnea, gasping or HR &lt;100 </a:t>
            </a:r>
            <a:r>
              <a:rPr lang="en-US" sz="3200" dirty="0" err="1" smtClean="0"/>
              <a:t>bpm</a:t>
            </a:r>
            <a:r>
              <a:rPr lang="en-US" sz="3200" dirty="0" smtClean="0"/>
              <a:t> after 60 sec birth, despite initial steps, start PPV</a:t>
            </a:r>
          </a:p>
          <a:p>
            <a:endParaRPr lang="en-US" sz="3200" dirty="0" smtClean="0"/>
          </a:p>
          <a:p>
            <a:r>
              <a:rPr lang="en-US" sz="3200" dirty="0" smtClean="0"/>
              <a:t>If breathing spontaneously and HR &gt;100 </a:t>
            </a:r>
            <a:r>
              <a:rPr lang="en-US" sz="3200" dirty="0" err="1" smtClean="0"/>
              <a:t>bpm</a:t>
            </a:r>
            <a:r>
              <a:rPr lang="en-US" sz="3200" dirty="0" smtClean="0"/>
              <a:t>, PPV not required</a:t>
            </a:r>
          </a:p>
          <a:p>
            <a:endParaRPr lang="en-US" sz="3200" dirty="0" smtClean="0"/>
          </a:p>
          <a:p>
            <a:r>
              <a:rPr lang="en-US" sz="3200" dirty="0" smtClean="0"/>
              <a:t>If labored respirations or O2 saturation below the target range, CPAP helpful 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Special Considerations for </a:t>
            </a:r>
            <a:r>
              <a:rPr lang="en-US" dirty="0" err="1" smtClean="0"/>
              <a:t>Premies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599"/>
          </a:xfrm>
        </p:spPr>
        <p:txBody>
          <a:bodyPr/>
          <a:lstStyle/>
          <a:p>
            <a:r>
              <a:rPr lang="en-US" dirty="0" smtClean="0"/>
              <a:t>If baby breathing spontaneously, </a:t>
            </a:r>
            <a:r>
              <a:rPr lang="en-US" dirty="0" smtClean="0"/>
              <a:t>labored, </a:t>
            </a:r>
            <a:r>
              <a:rPr lang="en-US" dirty="0" smtClean="0"/>
              <a:t>and HR &gt; 100 </a:t>
            </a:r>
            <a:r>
              <a:rPr lang="en-US" dirty="0" err="1" smtClean="0"/>
              <a:t>bpm</a:t>
            </a:r>
            <a:r>
              <a:rPr lang="en-US" dirty="0" smtClean="0"/>
              <a:t>, use early CPAP instead of intubation</a:t>
            </a:r>
          </a:p>
          <a:p>
            <a:pPr lvl="1"/>
            <a:r>
              <a:rPr lang="en-US" dirty="0" smtClean="0"/>
              <a:t>CPAP alone is NOT appropriate if baby not breathing, HR , 100 </a:t>
            </a:r>
            <a:r>
              <a:rPr lang="en-US" dirty="0" err="1" smtClean="0"/>
              <a:t>bpm</a:t>
            </a:r>
            <a:endParaRPr lang="en-US" dirty="0" smtClean="0"/>
          </a:p>
          <a:p>
            <a:r>
              <a:rPr lang="en-US" dirty="0" smtClean="0"/>
              <a:t>If PPV is required, use lowest inflation pressure (20-25 cm H2O) necessary to achieve and maintain a HR  &gt;100 </a:t>
            </a:r>
            <a:r>
              <a:rPr lang="en-US" dirty="0" err="1" smtClean="0"/>
              <a:t>bpm</a:t>
            </a:r>
            <a:endParaRPr lang="en-US" dirty="0" smtClean="0"/>
          </a:p>
          <a:p>
            <a:pPr lvl="1"/>
            <a:r>
              <a:rPr lang="en-US" dirty="0" smtClean="0"/>
              <a:t>Airway obstruction and mask leak common: change head/neck position</a:t>
            </a:r>
          </a:p>
          <a:p>
            <a:pPr lvl="1"/>
            <a:r>
              <a:rPr lang="en-US" dirty="0" smtClean="0"/>
              <a:t>Use CO2 detector device</a:t>
            </a:r>
          </a:p>
          <a:p>
            <a:r>
              <a:rPr lang="en-US" dirty="0" smtClean="0"/>
              <a:t>If PPV is required, preferable to use a device that can provide PEEP (5 cm H2O) with T-piece, flow inflating bag, ET tube</a:t>
            </a:r>
          </a:p>
          <a:p>
            <a:r>
              <a:rPr lang="en-US" dirty="0" smtClean="0"/>
              <a:t>Surfactant if baby required intubation for respiratory distress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O2?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399"/>
          </a:xfrm>
        </p:spPr>
        <p:txBody>
          <a:bodyPr>
            <a:normAutofit/>
          </a:bodyPr>
          <a:lstStyle/>
          <a:p>
            <a:r>
              <a:rPr lang="en-US" dirty="0" smtClean="0"/>
              <a:t>Initiate resuscitation in babies &lt; 35 wks gestation with</a:t>
            </a:r>
          </a:p>
          <a:p>
            <a:pPr lvl="1"/>
            <a:r>
              <a:rPr lang="en-US" sz="2400" dirty="0" smtClean="0"/>
              <a:t>21% to 30% O2</a:t>
            </a:r>
          </a:p>
          <a:p>
            <a:r>
              <a:rPr lang="en-US" dirty="0" smtClean="0"/>
              <a:t>Use pulse oximeter and O2 blender</a:t>
            </a:r>
            <a:r>
              <a:rPr lang="en-US" dirty="0" smtClean="0"/>
              <a:t>                                                             to </a:t>
            </a:r>
            <a:r>
              <a:rPr lang="en-US" dirty="0" smtClean="0"/>
              <a:t>maintain O2 </a:t>
            </a:r>
            <a:r>
              <a:rPr lang="en-US" dirty="0" smtClean="0"/>
              <a:t>saturations in                                                             </a:t>
            </a:r>
            <a:r>
              <a:rPr lang="en-US" dirty="0" smtClean="0"/>
              <a:t>same target range for</a:t>
            </a:r>
            <a:r>
              <a:rPr lang="en-US" dirty="0" smtClean="0"/>
              <a:t>  full term                                                               term </a:t>
            </a:r>
            <a:r>
              <a:rPr lang="en-US" dirty="0" smtClean="0"/>
              <a:t>babies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276600"/>
            <a:ext cx="4800600" cy="3581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86</TotalTime>
  <Words>748</Words>
  <Application>Microsoft Macintosh PowerPoint</Application>
  <PresentationFormat>On-screen Show (4:3)</PresentationFormat>
  <Paragraphs>93</Paragraphs>
  <Slides>12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Focus</vt:lpstr>
      <vt:lpstr>Resuscitation of Preterm Babies</vt:lpstr>
      <vt:lpstr>Objectives</vt:lpstr>
      <vt:lpstr>Why do premies have higher risk of complications?</vt:lpstr>
      <vt:lpstr>Premies cont</vt:lpstr>
      <vt:lpstr>Additional resuscitation resources</vt:lpstr>
      <vt:lpstr>How to keep baby warm</vt:lpstr>
      <vt:lpstr>Assisting Ventilation</vt:lpstr>
      <vt:lpstr>Special Considerations for Premies</vt:lpstr>
      <vt:lpstr>How much O2?</vt:lpstr>
      <vt:lpstr>How to decrease change of neurological damage</vt:lpstr>
      <vt:lpstr>Precautions after initial stabilization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Resuscitation of Preterm Babies</dc:title>
  <dc:creator>ramona sunderwirth</dc:creator>
  <cp:lastModifiedBy>ramona sunderwirth</cp:lastModifiedBy>
  <cp:revision>11</cp:revision>
  <dcterms:created xsi:type="dcterms:W3CDTF">2018-03-22T16:28:55Z</dcterms:created>
  <dcterms:modified xsi:type="dcterms:W3CDTF">2018-03-22T16:38:54Z</dcterms:modified>
</cp:coreProperties>
</file>