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63" r:id="rId3"/>
    <p:sldId id="258" r:id="rId4"/>
    <p:sldId id="259" r:id="rId5"/>
    <p:sldId id="262" r:id="rId6"/>
    <p:sldId id="261" r:id="rId7"/>
    <p:sldId id="264" r:id="rId8"/>
    <p:sldId id="265" r:id="rId9"/>
    <p:sldId id="266" r:id="rId10"/>
    <p:sldId id="267" r:id="rId11"/>
    <p:sldId id="279" r:id="rId12"/>
    <p:sldId id="269" r:id="rId13"/>
    <p:sldId id="268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3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5" d="100"/>
          <a:sy n="85" d="100"/>
        </p:scale>
        <p:origin x="-1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99F23E-0B29-C44D-92BE-CD1CB2719EB0}" type="datetimeFigureOut">
              <a:rPr lang="en-US" smtClean="0"/>
              <a:pPr/>
              <a:t>3/18/18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FA1ACE-5E05-7F4E-BB39-FEA60B6C8C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F23E-0B29-C44D-92BE-CD1CB2719EB0}" type="datetimeFigureOut">
              <a:rPr lang="en-US" smtClean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1ACE-5E05-7F4E-BB39-FEA60B6C8C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F23E-0B29-C44D-92BE-CD1CB2719EB0}" type="datetimeFigureOut">
              <a:rPr lang="en-US" smtClean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1ACE-5E05-7F4E-BB39-FEA60B6C8C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F23E-0B29-C44D-92BE-CD1CB2719EB0}" type="datetimeFigureOut">
              <a:rPr lang="en-US" smtClean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1ACE-5E05-7F4E-BB39-FEA60B6C8C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F23E-0B29-C44D-92BE-CD1CB2719EB0}" type="datetimeFigureOut">
              <a:rPr lang="en-US" smtClean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1ACE-5E05-7F4E-BB39-FEA60B6C8C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F23E-0B29-C44D-92BE-CD1CB2719EB0}" type="datetimeFigureOut">
              <a:rPr lang="en-US" smtClean="0"/>
              <a:pPr/>
              <a:t>3/18/18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1ACE-5E05-7F4E-BB39-FEA60B6C8C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F23E-0B29-C44D-92BE-CD1CB2719EB0}" type="datetimeFigureOut">
              <a:rPr lang="en-US" smtClean="0"/>
              <a:pPr/>
              <a:t>3/18/18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1ACE-5E05-7F4E-BB39-FEA60B6C8C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F23E-0B29-C44D-92BE-CD1CB2719EB0}" type="datetimeFigureOut">
              <a:rPr lang="en-US" smtClean="0"/>
              <a:pPr/>
              <a:t>3/18/18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1ACE-5E05-7F4E-BB39-FEA60B6C8C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F23E-0B29-C44D-92BE-CD1CB2719EB0}" type="datetimeFigureOut">
              <a:rPr lang="en-US" smtClean="0"/>
              <a:pPr/>
              <a:t>3/18/18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1ACE-5E05-7F4E-BB39-FEA60B6C8C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699F23E-0B29-C44D-92BE-CD1CB2719EB0}" type="datetimeFigureOut">
              <a:rPr lang="en-US" smtClean="0"/>
              <a:pPr/>
              <a:t>3/18/18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1ACE-5E05-7F4E-BB39-FEA60B6C8C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699F23E-0B29-C44D-92BE-CD1CB2719EB0}" type="datetimeFigureOut">
              <a:rPr lang="en-US" smtClean="0"/>
              <a:pPr/>
              <a:t>3/18/18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FA1ACE-5E05-7F4E-BB39-FEA60B6C8C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C699F23E-0B29-C44D-92BE-CD1CB2719EB0}" type="datetimeFigureOut">
              <a:rPr lang="en-US" smtClean="0"/>
              <a:pPr/>
              <a:t>3/18/18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EFA1ACE-5E05-7F4E-BB39-FEA60B6C8C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2514600"/>
            <a:ext cx="7772400" cy="1828800"/>
          </a:xfrm>
        </p:spPr>
        <p:txBody>
          <a:bodyPr/>
          <a:lstStyle/>
          <a:p>
            <a:r>
              <a:rPr lang="en-US" dirty="0" smtClean="0"/>
              <a:t>Alternative Airways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675632"/>
            <a:ext cx="8382000" cy="21823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Endotracheal Tubes and Laryngeal Masks</a:t>
            </a:r>
            <a:endParaRPr lang="en-US" sz="3200" dirty="0"/>
          </a:p>
        </p:txBody>
      </p:sp>
      <p:pic>
        <p:nvPicPr>
          <p:cNvPr id="4" name="Picture 3" descr="IMG_0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57150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558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5800" cy="3810000"/>
          </a:xfrm>
          <a:prstGeom prst="rect">
            <a:avLst/>
          </a:prstGeom>
        </p:spPr>
      </p:pic>
      <p:pic>
        <p:nvPicPr>
          <p:cNvPr id="5" name="Picture 4" descr="IMG_05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0"/>
            <a:ext cx="4800600" cy="3276600"/>
          </a:xfrm>
          <a:prstGeom prst="rect">
            <a:avLst/>
          </a:prstGeom>
        </p:spPr>
      </p:pic>
      <p:pic>
        <p:nvPicPr>
          <p:cNvPr id="7" name="Picture 6" descr="IMG_05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276600"/>
            <a:ext cx="89154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 Ventilation after ET intubation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/>
          <a:lstStyle/>
          <a:p>
            <a:r>
              <a:rPr lang="en-US" dirty="0" smtClean="0"/>
              <a:t>Chest rises?</a:t>
            </a:r>
          </a:p>
          <a:p>
            <a:endParaRPr lang="en-US" dirty="0" smtClean="0"/>
          </a:p>
          <a:p>
            <a:r>
              <a:rPr lang="en-US" dirty="0" smtClean="0"/>
              <a:t>Equal lung air entry?</a:t>
            </a:r>
          </a:p>
          <a:p>
            <a:endParaRPr lang="en-US" dirty="0" smtClean="0"/>
          </a:p>
          <a:p>
            <a:r>
              <a:rPr lang="en-US" dirty="0" smtClean="0"/>
              <a:t>Heart rate increasing?</a:t>
            </a:r>
          </a:p>
          <a:p>
            <a:endParaRPr lang="en-US" dirty="0" smtClean="0"/>
          </a:p>
          <a:p>
            <a:r>
              <a:rPr lang="en-US" dirty="0" smtClean="0"/>
              <a:t>C02 device turning color yellow?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5969000" cy="3505200"/>
          </a:xfrm>
          <a:prstGeom prst="rect">
            <a:avLst/>
          </a:prstGeom>
        </p:spPr>
      </p:pic>
      <p:pic>
        <p:nvPicPr>
          <p:cNvPr id="4" name="Picture 3" descr="IMG_0561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0"/>
            <a:ext cx="213240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304800"/>
            <a:ext cx="6019800" cy="3733800"/>
          </a:xfrm>
          <a:prstGeom prst="rect">
            <a:avLst/>
          </a:prstGeom>
        </p:spPr>
      </p:pic>
      <p:pic>
        <p:nvPicPr>
          <p:cNvPr id="3" name="Picture 2" descr="IMG_0563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136900"/>
            <a:ext cx="6858000" cy="3721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808" y="0"/>
            <a:ext cx="65043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17500"/>
            <a:ext cx="8128000" cy="6223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5376672"/>
          </a:xfrm>
        </p:spPr>
        <p:txBody>
          <a:bodyPr/>
          <a:lstStyle/>
          <a:p>
            <a:r>
              <a:rPr lang="en-US" dirty="0" smtClean="0"/>
              <a:t>Cannot ventilate</a:t>
            </a:r>
          </a:p>
          <a:p>
            <a:r>
              <a:rPr lang="en-US" dirty="0" smtClean="0"/>
              <a:t>Cannot intubate</a:t>
            </a:r>
          </a:p>
          <a:p>
            <a:pPr lvl="1"/>
            <a:r>
              <a:rPr lang="en-US" dirty="0" smtClean="0"/>
              <a:t>Congenital</a:t>
            </a:r>
            <a:r>
              <a:rPr lang="en-US" dirty="0" smtClean="0"/>
              <a:t> abnormalities </a:t>
            </a:r>
            <a:r>
              <a:rPr lang="en-US" dirty="0" smtClean="0"/>
              <a:t>mouth, lip, tongue, palate, neck</a:t>
            </a:r>
          </a:p>
          <a:p>
            <a:pPr lvl="1"/>
            <a:r>
              <a:rPr lang="en-US" dirty="0" smtClean="0"/>
              <a:t>Small mandible, large tongue</a:t>
            </a:r>
          </a:p>
          <a:p>
            <a:r>
              <a:rPr lang="en-US" dirty="0" smtClean="0"/>
              <a:t>Airway device that is alternative to face mask or endotracheal tube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Laryngeal Mask Indications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252912"/>
            <a:ext cx="510540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Mask inserted into baby’s mouth and advanced until tip nearly reaches the esophagus</a:t>
            </a:r>
            <a:endParaRPr lang="en-US" dirty="0" smtClean="0"/>
          </a:p>
          <a:p>
            <a:r>
              <a:rPr lang="en-US" dirty="0" smtClean="0"/>
              <a:t>I</a:t>
            </a:r>
            <a:r>
              <a:rPr lang="en-US" dirty="0" smtClean="0"/>
              <a:t>nflate </a:t>
            </a:r>
            <a:r>
              <a:rPr lang="en-US" dirty="0" smtClean="0"/>
              <a:t>cuff</a:t>
            </a:r>
          </a:p>
          <a:p>
            <a:endParaRPr lang="en-US" dirty="0" smtClean="0"/>
          </a:p>
          <a:p>
            <a:r>
              <a:rPr lang="en-US" dirty="0" smtClean="0"/>
              <a:t>Mask covers the glottis (laryngeal opening) like a cap</a:t>
            </a:r>
          </a:p>
          <a:p>
            <a:r>
              <a:rPr lang="en-US" dirty="0" smtClean="0"/>
              <a:t>Inflated cuff creates a seal against the hypopharynx</a:t>
            </a:r>
          </a:p>
          <a:p>
            <a:endParaRPr lang="en-US" dirty="0" smtClean="0"/>
          </a:p>
          <a:p>
            <a:r>
              <a:rPr lang="en-US" dirty="0" smtClean="0"/>
              <a:t>Airway tube can be connected to PPV device</a:t>
            </a:r>
          </a:p>
          <a:p>
            <a:r>
              <a:rPr lang="en-US" dirty="0" smtClean="0"/>
              <a:t>Positive pressure is transmitted to baby’s trachea</a:t>
            </a:r>
          </a:p>
          <a:p>
            <a:r>
              <a:rPr lang="en-US" dirty="0" smtClean="0"/>
              <a:t>Size 1 LMA for use in newborns &lt; 5kg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Laryngeal mask (LMA) placement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5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53991" cy="6858000"/>
          </a:xfrm>
          <a:prstGeom prst="rect">
            <a:avLst/>
          </a:prstGeom>
        </p:spPr>
      </p:pic>
      <p:pic>
        <p:nvPicPr>
          <p:cNvPr id="5" name="Picture 4" descr="IMG_05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0"/>
            <a:ext cx="40290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0"/>
            <a:ext cx="8128000" cy="3924300"/>
          </a:xfrm>
          <a:prstGeom prst="rect">
            <a:avLst/>
          </a:prstGeom>
        </p:spPr>
      </p:pic>
      <p:pic>
        <p:nvPicPr>
          <p:cNvPr id="3" name="Picture 2" descr="IMG_05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3397250"/>
            <a:ext cx="8128000" cy="3460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6138"/>
            <a:ext cx="9144000" cy="6011862"/>
          </a:xfrm>
        </p:spPr>
        <p:txBody>
          <a:bodyPr/>
          <a:lstStyle/>
          <a:p>
            <a:r>
              <a:rPr lang="en-US" dirty="0" smtClean="0"/>
              <a:t>Indications for alternative airways</a:t>
            </a:r>
          </a:p>
          <a:p>
            <a:endParaRPr lang="en-US" dirty="0" smtClean="0"/>
          </a:p>
          <a:p>
            <a:r>
              <a:rPr lang="en-US" dirty="0" smtClean="0"/>
              <a:t>Selection and preparation of Equipment</a:t>
            </a:r>
          </a:p>
          <a:p>
            <a:endParaRPr lang="en-US" dirty="0" smtClean="0"/>
          </a:p>
          <a:p>
            <a:r>
              <a:rPr lang="en-US" dirty="0" smtClean="0"/>
              <a:t>How to use a laryngoscope</a:t>
            </a:r>
          </a:p>
          <a:p>
            <a:endParaRPr lang="en-US" dirty="0" smtClean="0"/>
          </a:p>
          <a:p>
            <a:r>
              <a:rPr lang="en-US" dirty="0" smtClean="0"/>
              <a:t>How to determine if endotracheal tube is in trachea</a:t>
            </a:r>
          </a:p>
          <a:p>
            <a:endParaRPr lang="en-US" dirty="0" smtClean="0"/>
          </a:p>
          <a:p>
            <a:r>
              <a:rPr lang="en-US" dirty="0" smtClean="0"/>
              <a:t>When to consider using a laryngeal mask for PPV</a:t>
            </a:r>
          </a:p>
          <a:p>
            <a:endParaRPr lang="en-US" dirty="0" smtClean="0"/>
          </a:p>
          <a:p>
            <a:r>
              <a:rPr lang="en-US" dirty="0" smtClean="0"/>
              <a:t>How to place a Laryngeal mask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10400" cy="3911600"/>
          </a:xfrm>
          <a:prstGeom prst="rect">
            <a:avLst/>
          </a:prstGeom>
        </p:spPr>
      </p:pic>
      <p:pic>
        <p:nvPicPr>
          <p:cNvPr id="3" name="Picture 2" descr="IMG_05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3911600"/>
            <a:ext cx="8128000" cy="2997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476250"/>
            <a:ext cx="8128000" cy="5905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Chest rises?</a:t>
            </a:r>
          </a:p>
          <a:p>
            <a:endParaRPr lang="en-US" dirty="0" smtClean="0"/>
          </a:p>
          <a:p>
            <a:r>
              <a:rPr lang="en-US" dirty="0" smtClean="0"/>
              <a:t>Equal lung air entry?</a:t>
            </a:r>
          </a:p>
          <a:p>
            <a:endParaRPr lang="en-US" dirty="0" smtClean="0"/>
          </a:p>
          <a:p>
            <a:r>
              <a:rPr lang="en-US" dirty="0" smtClean="0"/>
              <a:t>Heart rate increasing?</a:t>
            </a:r>
          </a:p>
          <a:p>
            <a:endParaRPr lang="en-US" dirty="0" smtClean="0"/>
          </a:p>
          <a:p>
            <a:r>
              <a:rPr lang="en-US" dirty="0" smtClean="0"/>
              <a:t>C02 device turning color yellow?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 ventilation after LMA insertion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Become familiar with ET and LMA equipment</a:t>
            </a:r>
          </a:p>
          <a:p>
            <a:endParaRPr lang="en-US" dirty="0" smtClean="0"/>
          </a:p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scenario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1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should alternative airway be considered/recommended?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5376672"/>
          </a:xfrm>
        </p:spPr>
        <p:txBody>
          <a:bodyPr/>
          <a:lstStyle/>
          <a:p>
            <a:r>
              <a:rPr lang="en-US" dirty="0" smtClean="0"/>
              <a:t>If PPV with a face mask does not result in clinical improvement</a:t>
            </a:r>
          </a:p>
          <a:p>
            <a:endParaRPr lang="en-US" dirty="0" smtClean="0"/>
          </a:p>
          <a:p>
            <a:r>
              <a:rPr lang="en-US" dirty="0" smtClean="0"/>
              <a:t>If PPV lasts more that a few minutes</a:t>
            </a:r>
          </a:p>
          <a:p>
            <a:endParaRPr lang="en-US" dirty="0" smtClean="0"/>
          </a:p>
          <a:p>
            <a:r>
              <a:rPr lang="en-US" dirty="0" smtClean="0"/>
              <a:t>Chest compressions are necessary</a:t>
            </a:r>
          </a:p>
          <a:p>
            <a:pPr lvl="1"/>
            <a:r>
              <a:rPr lang="en-US" dirty="0" smtClean="0"/>
              <a:t>Suspected diaphragmatic hernia</a:t>
            </a:r>
          </a:p>
          <a:p>
            <a:pPr lvl="1"/>
            <a:r>
              <a:rPr lang="en-US" dirty="0" smtClean="0"/>
              <a:t>Surfactant administration</a:t>
            </a:r>
          </a:p>
          <a:p>
            <a:pPr lvl="1"/>
            <a:r>
              <a:rPr lang="en-US" dirty="0" smtClean="0"/>
              <a:t>Direct tracheal suction if airway obstructed with meconium or blood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Anatomic Landmarks in Neonatal airway</a:t>
            </a:r>
            <a:endParaRPr lang="en-US" dirty="0"/>
          </a:p>
        </p:txBody>
      </p:sp>
      <p:pic>
        <p:nvPicPr>
          <p:cNvPr id="4" name="Picture 3" descr="IMG_05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990600"/>
            <a:ext cx="4350544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Laryngoscope </a:t>
            </a:r>
            <a:r>
              <a:rPr lang="en-US" dirty="0" smtClean="0"/>
              <a:t>handle</a:t>
            </a:r>
          </a:p>
          <a:p>
            <a:r>
              <a:rPr lang="en-US" dirty="0" smtClean="0"/>
              <a:t>Laryngoscope blades: No 1, 0, 00</a:t>
            </a:r>
          </a:p>
          <a:p>
            <a:r>
              <a:rPr lang="en-US" dirty="0" smtClean="0"/>
              <a:t>Endotracheal tubes: 2.5, 3.0, 3.5 mm</a:t>
            </a:r>
          </a:p>
          <a:p>
            <a:r>
              <a:rPr lang="en-US" dirty="0" smtClean="0"/>
              <a:t>Stylet</a:t>
            </a:r>
          </a:p>
          <a:p>
            <a:r>
              <a:rPr lang="en-US" dirty="0" smtClean="0"/>
              <a:t>CO2 monitor/detector</a:t>
            </a:r>
          </a:p>
          <a:p>
            <a:r>
              <a:rPr lang="en-US" dirty="0" smtClean="0"/>
              <a:t>Suction 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Tape, scissors</a:t>
            </a:r>
          </a:p>
          <a:p>
            <a:r>
              <a:rPr lang="en-US" dirty="0" smtClean="0"/>
              <a:t>Meconium aspirator</a:t>
            </a:r>
          </a:p>
          <a:p>
            <a:r>
              <a:rPr lang="en-US" dirty="0" smtClean="0"/>
              <a:t>Stethoscope</a:t>
            </a:r>
            <a:endParaRPr lang="en-US" dirty="0" smtClean="0"/>
          </a:p>
          <a:p>
            <a:r>
              <a:rPr lang="en-US" dirty="0" smtClean="0"/>
              <a:t>PPV device</a:t>
            </a:r>
          </a:p>
          <a:p>
            <a:r>
              <a:rPr lang="en-US" dirty="0" smtClean="0"/>
              <a:t>Pulse oximeter</a:t>
            </a:r>
          </a:p>
          <a:p>
            <a:r>
              <a:rPr lang="en-US" dirty="0" smtClean="0"/>
              <a:t>Laryngeal mask and 5ml syringe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Equipment needed for airway insertion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05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654050"/>
            <a:ext cx="8128000" cy="5549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Endotracheal Intubation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/>
          <a:lstStyle/>
          <a:p>
            <a:r>
              <a:rPr lang="en-US" dirty="0" smtClean="0"/>
              <a:t>B</a:t>
            </a:r>
            <a:r>
              <a:rPr lang="en-US" dirty="0" smtClean="0"/>
              <a:t>lade </a:t>
            </a:r>
            <a:r>
              <a:rPr lang="en-US" dirty="0" smtClean="0"/>
              <a:t>and tube size</a:t>
            </a:r>
          </a:p>
          <a:p>
            <a:pPr lvl="1"/>
            <a:r>
              <a:rPr lang="en-US" dirty="0" smtClean="0"/>
              <a:t>Term newborns- No 1 blade</a:t>
            </a:r>
          </a:p>
          <a:p>
            <a:pPr lvl="1"/>
            <a:r>
              <a:rPr lang="en-US" dirty="0" smtClean="0"/>
              <a:t>Preterm newborns- No 0 or 00 blade</a:t>
            </a:r>
          </a:p>
          <a:p>
            <a:r>
              <a:rPr lang="en-US" dirty="0" smtClean="0"/>
              <a:t>Tube size</a:t>
            </a:r>
          </a:p>
          <a:p>
            <a:pPr lvl="1"/>
            <a:r>
              <a:rPr lang="en-US" dirty="0" smtClean="0"/>
              <a:t>&lt; 1Kg, or &lt; 28 wks: 2.5 mm ID</a:t>
            </a:r>
          </a:p>
          <a:p>
            <a:pPr lvl="1"/>
            <a:r>
              <a:rPr lang="en-US" dirty="0" smtClean="0"/>
              <a:t>1Kg – 2 Kg or 28-34 wks: 3.0 mm ID</a:t>
            </a:r>
          </a:p>
          <a:p>
            <a:pPr lvl="1"/>
            <a:r>
              <a:rPr lang="en-US" dirty="0" smtClean="0"/>
              <a:t>&gt; 2 Kg or &gt; 34 wks: 3/5 mm ID</a:t>
            </a:r>
          </a:p>
          <a:p>
            <a:r>
              <a:rPr lang="en-US" dirty="0" smtClean="0"/>
              <a:t>Suction equipment: catheter 5-8 F</a:t>
            </a:r>
          </a:p>
          <a:p>
            <a:r>
              <a:rPr lang="en-US" dirty="0" smtClean="0"/>
              <a:t>PPV device</a:t>
            </a:r>
          </a:p>
          <a:p>
            <a:r>
              <a:rPr lang="en-US" dirty="0" smtClean="0"/>
              <a:t>CO2 detector, stethoscope, measuring tape or insertion depth table, tape, scissors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r>
              <a:rPr lang="en-US" dirty="0" smtClean="0"/>
              <a:t>Baby in sniffing position</a:t>
            </a:r>
          </a:p>
          <a:p>
            <a:r>
              <a:rPr lang="en-US" dirty="0" smtClean="0"/>
              <a:t>Hold laryngoscope in left hand</a:t>
            </a:r>
          </a:p>
          <a:p>
            <a:r>
              <a:rPr lang="en-US" dirty="0" smtClean="0"/>
              <a:t>Use right hand to open baby’s mouth</a:t>
            </a:r>
          </a:p>
          <a:p>
            <a:r>
              <a:rPr lang="en-US" dirty="0" smtClean="0"/>
              <a:t>Insert laryngoscope and identify key landmarks</a:t>
            </a:r>
          </a:p>
          <a:p>
            <a:r>
              <a:rPr lang="en-US" dirty="0" smtClean="0"/>
              <a:t>Lift laryngoscope in direction of handle</a:t>
            </a:r>
          </a:p>
          <a:p>
            <a:r>
              <a:rPr lang="en-US" dirty="0" smtClean="0"/>
              <a:t>Insert endotracheal tube through vocal cords</a:t>
            </a:r>
          </a:p>
          <a:p>
            <a:r>
              <a:rPr lang="en-US" dirty="0" smtClean="0"/>
              <a:t>Secure endotracheal tube, check depth</a:t>
            </a:r>
          </a:p>
          <a:p>
            <a:r>
              <a:rPr lang="en-US" dirty="0" smtClean="0"/>
              <a:t>Attach PPV device and Ventilate</a:t>
            </a:r>
          </a:p>
          <a:p>
            <a:pPr lvl="1"/>
            <a:r>
              <a:rPr lang="en-US" dirty="0" smtClean="0"/>
              <a:t>Chest rise? Equal lung air entry? </a:t>
            </a:r>
          </a:p>
          <a:p>
            <a:r>
              <a:rPr lang="en-US" dirty="0" smtClean="0"/>
              <a:t>Check correct position with CO2 detector</a:t>
            </a:r>
          </a:p>
          <a:p>
            <a:r>
              <a:rPr lang="en-US" dirty="0" smtClean="0"/>
              <a:t>CXR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Intubation – 30 seconds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122</TotalTime>
  <Words>447</Words>
  <Application>Microsoft Macintosh PowerPoint</Application>
  <PresentationFormat>On-screen Show (4:3)</PresentationFormat>
  <Paragraphs>96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Alternative Airways</vt:lpstr>
      <vt:lpstr>Objectives</vt:lpstr>
      <vt:lpstr>Slide 3</vt:lpstr>
      <vt:lpstr>When should alternative airway be considered/recommended?</vt:lpstr>
      <vt:lpstr>Anatomic Landmarks in Neonatal airway</vt:lpstr>
      <vt:lpstr>Equipment needed for airway insertion</vt:lpstr>
      <vt:lpstr>Slide 7</vt:lpstr>
      <vt:lpstr>Endotracheal Intubation</vt:lpstr>
      <vt:lpstr>Intubation – 30 seconds</vt:lpstr>
      <vt:lpstr>Slide 10</vt:lpstr>
      <vt:lpstr>Check Ventilation after ET intubation</vt:lpstr>
      <vt:lpstr>Slide 12</vt:lpstr>
      <vt:lpstr>Slide 13</vt:lpstr>
      <vt:lpstr>Slide 14</vt:lpstr>
      <vt:lpstr>Slide 15</vt:lpstr>
      <vt:lpstr>Laryngeal Mask Indications</vt:lpstr>
      <vt:lpstr>Laryngeal mask (LMA) placement</vt:lpstr>
      <vt:lpstr>Slide 18</vt:lpstr>
      <vt:lpstr>Slide 19</vt:lpstr>
      <vt:lpstr>Slide 20</vt:lpstr>
      <vt:lpstr>Slide 21</vt:lpstr>
      <vt:lpstr>Check ventilation after LMA insertion</vt:lpstr>
      <vt:lpstr>Case scenario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Airways</dc:title>
  <dc:creator>ramona sunderwirth</dc:creator>
  <cp:lastModifiedBy>ramona sunderwirth</cp:lastModifiedBy>
  <cp:revision>14</cp:revision>
  <dcterms:created xsi:type="dcterms:W3CDTF">2018-03-18T19:07:13Z</dcterms:created>
  <dcterms:modified xsi:type="dcterms:W3CDTF">2018-03-18T19:11:05Z</dcterms:modified>
</cp:coreProperties>
</file>